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5" r:id="rId2"/>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595" autoAdjust="0"/>
  </p:normalViewPr>
  <p:slideViewPr>
    <p:cSldViewPr>
      <p:cViewPr>
        <p:scale>
          <a:sx n="84" d="100"/>
          <a:sy n="84" d="100"/>
        </p:scale>
        <p:origin x="-882" y="19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server1\Plant1_Common\Monika\New%20folder\New%20Microsoft%20Excel%20Worksheet%20-%20Copy%20-%20Cop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server1\Plant1_Common\VIJAY\KAIZEN\Machine%20Shope\JANEWARY%202017%20KAIZEN\12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server1\Plant1_Common\VIJAY\KAIZEN\Machine%20Shope\JANEWARY%202017%20KAIZEN\1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287750096811663"/>
          <c:y val="0.12943500432606167"/>
          <c:w val="0.76915004338015414"/>
          <c:h val="0.70938612964007297"/>
        </c:manualLayout>
      </c:layout>
      <c:barChart>
        <c:barDir val="col"/>
        <c:grouping val="clustered"/>
        <c:varyColors val="0"/>
        <c:dLbls>
          <c:showLegendKey val="0"/>
          <c:showVal val="0"/>
          <c:showCatName val="0"/>
          <c:showSerName val="0"/>
          <c:showPercent val="0"/>
          <c:showBubbleSize val="0"/>
        </c:dLbls>
        <c:gapWidth val="150"/>
        <c:axId val="22793600"/>
        <c:axId val="97544448"/>
      </c:barChart>
      <c:catAx>
        <c:axId val="22793600"/>
        <c:scaling>
          <c:orientation val="minMax"/>
        </c:scaling>
        <c:delete val="0"/>
        <c:axPos val="b"/>
        <c:numFmt formatCode="General" sourceLinked="1"/>
        <c:majorTickMark val="out"/>
        <c:minorTickMark val="none"/>
        <c:tickLblPos val="nextTo"/>
        <c:txPr>
          <a:bodyPr/>
          <a:lstStyle/>
          <a:p>
            <a:pPr>
              <a:defRPr lang="en-US"/>
            </a:pPr>
            <a:endParaRPr lang="en-US"/>
          </a:p>
        </c:txPr>
        <c:crossAx val="97544448"/>
        <c:crosses val="autoZero"/>
        <c:auto val="1"/>
        <c:lblAlgn val="ctr"/>
        <c:lblOffset val="100"/>
        <c:noMultiLvlLbl val="0"/>
      </c:catAx>
      <c:valAx>
        <c:axId val="97544448"/>
        <c:scaling>
          <c:orientation val="minMax"/>
        </c:scaling>
        <c:delete val="0"/>
        <c:axPos val="l"/>
        <c:majorGridlines>
          <c:spPr>
            <a:ln>
              <a:noFill/>
            </a:ln>
          </c:spPr>
        </c:majorGridlines>
        <c:numFmt formatCode="General" sourceLinked="1"/>
        <c:majorTickMark val="out"/>
        <c:minorTickMark val="none"/>
        <c:tickLblPos val="nextTo"/>
        <c:txPr>
          <a:bodyPr/>
          <a:lstStyle/>
          <a:p>
            <a:pPr>
              <a:defRPr lang="en-US"/>
            </a:pPr>
            <a:endParaRPr lang="en-US"/>
          </a:p>
        </c:txPr>
        <c:crossAx val="2279360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1200"/>
          </a:pPr>
          <a:endParaRPr lang="en-US"/>
        </a:p>
      </c:txPr>
    </c:title>
    <c:autoTitleDeleted val="0"/>
    <c:plotArea>
      <c:layout/>
      <c:barChart>
        <c:barDir val="col"/>
        <c:grouping val="clustered"/>
        <c:varyColors val="0"/>
        <c:ser>
          <c:idx val="0"/>
          <c:order val="0"/>
          <c:tx>
            <c:strRef>
              <c:f>Sheet4!$D$11</c:f>
              <c:strCache>
                <c:ptCount val="1"/>
                <c:pt idx="0">
                  <c:v>Production in Shift Qty..</c:v>
                </c:pt>
              </c:strCache>
            </c:strRef>
          </c:tx>
          <c:spPr>
            <a:solidFill>
              <a:srgbClr val="00B050"/>
            </a:solidFill>
          </c:spPr>
          <c:invertIfNegative val="0"/>
          <c:dLbls>
            <c:dLbl>
              <c:idx val="1"/>
              <c:layout/>
              <c:tx>
                <c:rich>
                  <a:bodyPr/>
                  <a:lstStyle/>
                  <a:p>
                    <a:r>
                      <a:rPr lang="en-US" sz="900" dirty="0"/>
                      <a:t>1008</a:t>
                    </a:r>
                  </a:p>
                </c:rich>
              </c:tx>
              <c:showLegendKey val="0"/>
              <c:showVal val="1"/>
              <c:showCatName val="0"/>
              <c:showSerName val="0"/>
              <c:showPercent val="0"/>
              <c:showBubbleSize val="0"/>
            </c:dLbl>
            <c:dLbl>
              <c:idx val="2"/>
              <c:layout>
                <c:manualLayout>
                  <c:x val="5.0450450450450449E-2"/>
                  <c:y val="0"/>
                </c:manualLayout>
              </c:layout>
              <c:tx>
                <c:rich>
                  <a:bodyPr/>
                  <a:lstStyle/>
                  <a:p>
                    <a:r>
                      <a:rPr lang="en-US" sz="900" dirty="0"/>
                      <a:t>1152</a:t>
                    </a:r>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Sheet4!$E$10:$G$10</c:f>
              <c:strCache>
                <c:ptCount val="3"/>
                <c:pt idx="1">
                  <c:v>Before</c:v>
                </c:pt>
                <c:pt idx="2">
                  <c:v>After</c:v>
                </c:pt>
              </c:strCache>
            </c:strRef>
          </c:cat>
          <c:val>
            <c:numRef>
              <c:f>Sheet4!$E$11:$G$11</c:f>
              <c:numCache>
                <c:formatCode>General</c:formatCode>
                <c:ptCount val="3"/>
                <c:pt idx="1">
                  <c:v>1008</c:v>
                </c:pt>
                <c:pt idx="2">
                  <c:v>1152</c:v>
                </c:pt>
              </c:numCache>
            </c:numRef>
          </c:val>
        </c:ser>
        <c:dLbls>
          <c:showLegendKey val="0"/>
          <c:showVal val="0"/>
          <c:showCatName val="0"/>
          <c:showSerName val="0"/>
          <c:showPercent val="0"/>
          <c:showBubbleSize val="0"/>
        </c:dLbls>
        <c:gapWidth val="150"/>
        <c:axId val="97840128"/>
        <c:axId val="97881472"/>
      </c:barChart>
      <c:catAx>
        <c:axId val="97840128"/>
        <c:scaling>
          <c:orientation val="minMax"/>
        </c:scaling>
        <c:delete val="0"/>
        <c:axPos val="b"/>
        <c:majorTickMark val="out"/>
        <c:minorTickMark val="none"/>
        <c:tickLblPos val="nextTo"/>
        <c:crossAx val="97881472"/>
        <c:crosses val="autoZero"/>
        <c:auto val="1"/>
        <c:lblAlgn val="ctr"/>
        <c:lblOffset val="100"/>
        <c:noMultiLvlLbl val="0"/>
      </c:catAx>
      <c:valAx>
        <c:axId val="97881472"/>
        <c:scaling>
          <c:orientation val="minMax"/>
        </c:scaling>
        <c:delete val="0"/>
        <c:axPos val="l"/>
        <c:majorGridlines/>
        <c:numFmt formatCode="General" sourceLinked="1"/>
        <c:majorTickMark val="out"/>
        <c:minorTickMark val="none"/>
        <c:tickLblPos val="nextTo"/>
        <c:crossAx val="97840128"/>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1200"/>
          </a:pPr>
          <a:endParaRPr lang="en-US"/>
        </a:p>
      </c:txPr>
    </c:title>
    <c:autoTitleDeleted val="0"/>
    <c:plotArea>
      <c:layout/>
      <c:barChart>
        <c:barDir val="col"/>
        <c:grouping val="stacked"/>
        <c:varyColors val="0"/>
        <c:ser>
          <c:idx val="0"/>
          <c:order val="0"/>
          <c:tx>
            <c:strRef>
              <c:f>Sheet4!$D$20</c:f>
              <c:strCache>
                <c:ptCount val="1"/>
                <c:pt idx="0">
                  <c:v>Rejection Qty..</c:v>
                </c:pt>
              </c:strCache>
            </c:strRef>
          </c:tx>
          <c:spPr>
            <a:solidFill>
              <a:schemeClr val="accent5">
                <a:lumMod val="60000"/>
                <a:lumOff val="40000"/>
              </a:schemeClr>
            </a:solidFill>
          </c:spPr>
          <c:invertIfNegative val="0"/>
          <c:cat>
            <c:strRef>
              <c:f>Sheet4!$E$19:$G$19</c:f>
              <c:strCache>
                <c:ptCount val="3"/>
                <c:pt idx="1">
                  <c:v>Before</c:v>
                </c:pt>
                <c:pt idx="2">
                  <c:v>After</c:v>
                </c:pt>
              </c:strCache>
            </c:strRef>
          </c:cat>
          <c:val>
            <c:numRef>
              <c:f>Sheet4!$E$20:$G$20</c:f>
              <c:numCache>
                <c:formatCode>General</c:formatCode>
                <c:ptCount val="3"/>
                <c:pt idx="1">
                  <c:v>9</c:v>
                </c:pt>
                <c:pt idx="2">
                  <c:v>0</c:v>
                </c:pt>
              </c:numCache>
            </c:numRef>
          </c:val>
        </c:ser>
        <c:dLbls>
          <c:showLegendKey val="0"/>
          <c:showVal val="0"/>
          <c:showCatName val="0"/>
          <c:showSerName val="0"/>
          <c:showPercent val="0"/>
          <c:showBubbleSize val="0"/>
        </c:dLbls>
        <c:gapWidth val="150"/>
        <c:overlap val="100"/>
        <c:axId val="126094720"/>
        <c:axId val="99071104"/>
      </c:barChart>
      <c:catAx>
        <c:axId val="126094720"/>
        <c:scaling>
          <c:orientation val="minMax"/>
        </c:scaling>
        <c:delete val="0"/>
        <c:axPos val="b"/>
        <c:majorTickMark val="out"/>
        <c:minorTickMark val="none"/>
        <c:tickLblPos val="nextTo"/>
        <c:crossAx val="99071104"/>
        <c:crosses val="autoZero"/>
        <c:auto val="1"/>
        <c:lblAlgn val="ctr"/>
        <c:lblOffset val="100"/>
        <c:noMultiLvlLbl val="0"/>
      </c:catAx>
      <c:valAx>
        <c:axId val="99071104"/>
        <c:scaling>
          <c:orientation val="minMax"/>
        </c:scaling>
        <c:delete val="0"/>
        <c:axPos val="l"/>
        <c:majorGridlines/>
        <c:numFmt formatCode="General" sourceLinked="1"/>
        <c:majorTickMark val="out"/>
        <c:minorTickMark val="none"/>
        <c:tickLblPos val="nextTo"/>
        <c:crossAx val="126094720"/>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850444" y="0"/>
            <a:ext cx="2945659" cy="493633"/>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931863" y="741363"/>
            <a:ext cx="4933950" cy="3700462"/>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79768" y="4689515"/>
            <a:ext cx="5438140" cy="4442699"/>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7316"/>
            <a:ext cx="2945659" cy="493633"/>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xfrm>
            <a:off x="1177925" y="1233488"/>
            <a:ext cx="4441825" cy="3332162"/>
          </a:xfrm>
          <a:ln/>
        </p:spPr>
      </p:sp>
      <p:sp>
        <p:nvSpPr>
          <p:cNvPr id="103427" name="Notes Placeholder 2"/>
          <p:cNvSpPr>
            <a:spLocks noGrp="1"/>
          </p:cNvSpPr>
          <p:nvPr>
            <p:ph type="body" idx="1"/>
          </p:nvPr>
        </p:nvSpPr>
        <p:spPr>
          <a:noFill/>
          <a:ln/>
        </p:spPr>
        <p:txBody>
          <a:bodyPr/>
          <a:lstStyle/>
          <a:p>
            <a:endParaRPr lang="en-US" altLang="en-US" dirty="0" smtClean="0"/>
          </a:p>
        </p:txBody>
      </p:sp>
      <p:sp>
        <p:nvSpPr>
          <p:cNvPr id="103428" name="Slide Number Placeholder 3"/>
          <p:cNvSpPr>
            <a:spLocks noGrp="1"/>
          </p:cNvSpPr>
          <p:nvPr>
            <p:ph type="sldNum" sz="quarter" idx="5"/>
          </p:nvPr>
        </p:nvSpPr>
        <p:spPr>
          <a:noFill/>
        </p:spPr>
        <p:txBody>
          <a:bodyPr/>
          <a:lstStyle/>
          <a:p>
            <a:fld id="{BE6390EE-7199-453E-BA4A-0081D64B7242}" type="slidenum">
              <a:rPr lang="en-IN" altLang="en-US" smtClean="0">
                <a:solidFill>
                  <a:srgbClr val="000000"/>
                </a:solidFill>
              </a:rPr>
              <a:pPr/>
              <a:t>1</a:t>
            </a:fld>
            <a:endParaRPr lang="en-IN" altLang="en-US" smtClean="0">
              <a:solidFill>
                <a:srgbClr val="000000"/>
              </a:solidFill>
            </a:endParaRPr>
          </a:p>
        </p:txBody>
      </p:sp>
    </p:spTree>
    <p:extLst>
      <p:ext uri="{BB962C8B-B14F-4D97-AF65-F5344CB8AC3E}">
        <p14:creationId xmlns:p14="http://schemas.microsoft.com/office/powerpoint/2010/main" val="251736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chart" Target="../charts/chart1.xml"/><Relationship Id="rId7"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74" name="Chart 173"/>
          <p:cNvGraphicFramePr/>
          <p:nvPr>
            <p:extLst>
              <p:ext uri="{D42A27DB-BD31-4B8C-83A1-F6EECF244321}">
                <p14:modId xmlns:p14="http://schemas.microsoft.com/office/powerpoint/2010/main" val="1342839303"/>
              </p:ext>
            </p:extLst>
          </p:nvPr>
        </p:nvGraphicFramePr>
        <p:xfrm>
          <a:off x="7112000" y="7821613"/>
          <a:ext cx="2917825" cy="1512887"/>
        </p:xfrm>
        <a:graphic>
          <a:graphicData uri="http://schemas.openxmlformats.org/drawingml/2006/chart">
            <c:chart xmlns:c="http://schemas.openxmlformats.org/drawingml/2006/chart" xmlns:r="http://schemas.openxmlformats.org/officeDocument/2006/relationships" r:id="rId3"/>
          </a:graphicData>
        </a:graphic>
      </p:graphicFrame>
      <p:pic>
        <p:nvPicPr>
          <p:cNvPr id="176" name="Picture 9" descr="advi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25" y="437309"/>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7" name="Straight Connector 176"/>
          <p:cNvCxnSpPr/>
          <p:nvPr/>
        </p:nvCxnSpPr>
        <p:spPr>
          <a:xfrm>
            <a:off x="152400" y="6719046"/>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8" name="Rectangle 40"/>
          <p:cNvSpPr>
            <a:spLocks noChangeArrowheads="1"/>
          </p:cNvSpPr>
          <p:nvPr/>
        </p:nvSpPr>
        <p:spPr bwMode="auto">
          <a:xfrm>
            <a:off x="3205163" y="1080246"/>
            <a:ext cx="5786437" cy="304800"/>
          </a:xfrm>
          <a:prstGeom prst="rect">
            <a:avLst/>
          </a:prstGeom>
          <a:noFill/>
          <a:ln w="9525">
            <a:solidFill>
              <a:schemeClr val="tx1"/>
            </a:solidFill>
            <a:miter lim="800000"/>
            <a:headEnd/>
            <a:tailEnd/>
          </a:ln>
        </p:spPr>
        <p:txBody>
          <a:bodyPr wrap="none"/>
          <a:lstStyle/>
          <a:p>
            <a:pPr eaLnBrk="0" fontAlgn="base" hangingPunct="0">
              <a:spcBef>
                <a:spcPct val="0"/>
              </a:spcBef>
              <a:spcAft>
                <a:spcPct val="0"/>
              </a:spcAft>
              <a:defRPr/>
            </a:pPr>
            <a:r>
              <a:rPr lang="en-US" sz="1400" b="1" dirty="0">
                <a:solidFill>
                  <a:srgbClr val="0033CC"/>
                </a:solidFill>
                <a:latin typeface="Calibri" pitchFamily="34" charset="0"/>
                <a:cs typeface="Calibri" pitchFamily="34" charset="0"/>
              </a:rPr>
              <a:t>IDEA </a:t>
            </a:r>
            <a:r>
              <a:rPr lang="en-US" sz="1400" dirty="0" smtClean="0">
                <a:solidFill>
                  <a:srgbClr val="0033CC"/>
                </a:solidFill>
                <a:latin typeface="Calibri" pitchFamily="34" charset="0"/>
                <a:cs typeface="Calibri" pitchFamily="34" charset="0"/>
              </a:rPr>
              <a:t>:.</a:t>
            </a:r>
            <a:r>
              <a:rPr lang="en-US" sz="1200" dirty="0" smtClean="0">
                <a:latin typeface="Calibri" pitchFamily="34" charset="0"/>
                <a:cs typeface="Calibri" pitchFamily="34" charset="0"/>
              </a:rPr>
              <a:t> </a:t>
            </a:r>
            <a:r>
              <a:rPr lang="en-US" sz="1200" dirty="0">
                <a:latin typeface="Calibri" pitchFamily="34" charset="0"/>
              </a:rPr>
              <a:t>To use two separate tool which insert in machine at one time  </a:t>
            </a:r>
            <a:endParaRPr lang="en-US" sz="1050" dirty="0">
              <a:latin typeface="Calibri" pitchFamily="34" charset="0"/>
            </a:endParaRPr>
          </a:p>
          <a:p>
            <a:pPr eaLnBrk="0" fontAlgn="base" hangingPunct="0">
              <a:spcBef>
                <a:spcPct val="0"/>
              </a:spcBef>
              <a:spcAft>
                <a:spcPct val="0"/>
              </a:spcAft>
              <a:defRPr/>
            </a:pPr>
            <a:endParaRPr lang="en-US" altLang="en-US" sz="1400" dirty="0">
              <a:latin typeface="Calibri" pitchFamily="34" charset="0"/>
              <a:cs typeface="Calibri" pitchFamily="34" charset="0"/>
            </a:endParaRPr>
          </a:p>
        </p:txBody>
      </p:sp>
      <p:sp>
        <p:nvSpPr>
          <p:cNvPr id="179" name="Rectangle 2"/>
          <p:cNvSpPr>
            <a:spLocks noChangeArrowheads="1"/>
          </p:cNvSpPr>
          <p:nvPr/>
        </p:nvSpPr>
        <p:spPr bwMode="auto">
          <a:xfrm>
            <a:off x="158750" y="394446"/>
            <a:ext cx="883285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80" name="Rectangle 3"/>
          <p:cNvSpPr>
            <a:spLocks noChangeArrowheads="1"/>
          </p:cNvSpPr>
          <p:nvPr/>
        </p:nvSpPr>
        <p:spPr bwMode="auto">
          <a:xfrm>
            <a:off x="158750" y="394446"/>
            <a:ext cx="144780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81" name="Rectangle 4"/>
          <p:cNvSpPr>
            <a:spLocks noChangeArrowheads="1"/>
          </p:cNvSpPr>
          <p:nvPr/>
        </p:nvSpPr>
        <p:spPr bwMode="auto">
          <a:xfrm>
            <a:off x="1606550" y="3944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NO :- </a:t>
            </a:r>
            <a:endParaRPr lang="en-US" sz="1050" dirty="0">
              <a:solidFill>
                <a:srgbClr val="0033CC"/>
              </a:solidFill>
              <a:latin typeface="Calibri" pitchFamily="34" charset="0"/>
              <a:cs typeface="Calibri" pitchFamily="34" charset="0"/>
            </a:endParaRPr>
          </a:p>
        </p:txBody>
      </p:sp>
      <p:sp>
        <p:nvSpPr>
          <p:cNvPr id="182" name="Rectangle 5"/>
          <p:cNvSpPr>
            <a:spLocks noChangeArrowheads="1"/>
          </p:cNvSpPr>
          <p:nvPr/>
        </p:nvSpPr>
        <p:spPr bwMode="auto">
          <a:xfrm>
            <a:off x="1606550" y="5468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NAME: </a:t>
            </a:r>
            <a:r>
              <a:rPr lang="en-US" sz="1050" dirty="0">
                <a:solidFill>
                  <a:srgbClr val="000000"/>
                </a:solidFill>
                <a:latin typeface="Calibri" pitchFamily="34" charset="0"/>
                <a:cs typeface="Calibri" pitchFamily="34" charset="0"/>
              </a:rPr>
              <a:t> </a:t>
            </a:r>
          </a:p>
        </p:txBody>
      </p:sp>
      <p:sp>
        <p:nvSpPr>
          <p:cNvPr id="183" name="Rectangle 6"/>
          <p:cNvSpPr>
            <a:spLocks noChangeArrowheads="1"/>
          </p:cNvSpPr>
          <p:nvPr/>
        </p:nvSpPr>
        <p:spPr bwMode="auto">
          <a:xfrm>
            <a:off x="1606550" y="6992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DEPT </a:t>
            </a:r>
            <a:r>
              <a:rPr lang="en-US" sz="1050" b="1" dirty="0" smtClean="0">
                <a:solidFill>
                  <a:srgbClr val="0033CC"/>
                </a:solidFill>
                <a:latin typeface="Calibri" pitchFamily="34" charset="0"/>
                <a:cs typeface="Calibri" pitchFamily="34" charset="0"/>
              </a:rPr>
              <a:t>:- </a:t>
            </a:r>
            <a:r>
              <a:rPr lang="en-US" sz="1050" dirty="0" smtClean="0">
                <a:latin typeface="Calibri" pitchFamily="34" charset="0"/>
                <a:cs typeface="Calibri" pitchFamily="34" charset="0"/>
              </a:rPr>
              <a:t>Machine Shop</a:t>
            </a:r>
            <a:endParaRPr lang="en-US" sz="1050" dirty="0">
              <a:solidFill>
                <a:prstClr val="black"/>
              </a:solidFill>
              <a:latin typeface="Calibri" pitchFamily="34" charset="0"/>
              <a:cs typeface="Calibri" pitchFamily="34" charset="0"/>
            </a:endParaRPr>
          </a:p>
        </p:txBody>
      </p:sp>
      <p:sp>
        <p:nvSpPr>
          <p:cNvPr id="184" name="Rectangle 7"/>
          <p:cNvSpPr>
            <a:spLocks noChangeArrowheads="1"/>
          </p:cNvSpPr>
          <p:nvPr/>
        </p:nvSpPr>
        <p:spPr bwMode="auto">
          <a:xfrm>
            <a:off x="158750" y="851646"/>
            <a:ext cx="1143000"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a:t>
            </a:r>
            <a:r>
              <a:rPr lang="en-US" sz="1050" dirty="0" smtClean="0">
                <a:solidFill>
                  <a:srgbClr val="0033CC"/>
                </a:solidFill>
                <a:latin typeface="Calibri" pitchFamily="34" charset="0"/>
                <a:cs typeface="Calibri" pitchFamily="34" charset="0"/>
              </a:rPr>
              <a:t>:-</a:t>
            </a:r>
            <a:r>
              <a:rPr lang="en-US" sz="1050" b="1" dirty="0" smtClean="0">
                <a:solidFill>
                  <a:srgbClr val="0033CC"/>
                </a:solidFill>
                <a:latin typeface="Calibri" pitchFamily="34" charset="0"/>
                <a:cs typeface="Calibri" pitchFamily="34" charset="0"/>
              </a:rPr>
              <a:t>Machine shop</a:t>
            </a:r>
            <a:endParaRPr lang="en-US" sz="1050" b="1" dirty="0">
              <a:solidFill>
                <a:prstClr val="black"/>
              </a:solidFill>
              <a:latin typeface="Calibri" pitchFamily="34" charset="0"/>
              <a:cs typeface="Calibri" pitchFamily="34" charset="0"/>
            </a:endParaRPr>
          </a:p>
        </p:txBody>
      </p:sp>
      <p:sp>
        <p:nvSpPr>
          <p:cNvPr id="185" name="Rectangle 8"/>
          <p:cNvSpPr>
            <a:spLocks noChangeArrowheads="1"/>
          </p:cNvSpPr>
          <p:nvPr/>
        </p:nvSpPr>
        <p:spPr bwMode="auto">
          <a:xfrm>
            <a:off x="1301750" y="851646"/>
            <a:ext cx="1903413"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 NAME</a:t>
            </a:r>
            <a:r>
              <a:rPr lang="en-US" sz="1050" b="1" dirty="0" smtClean="0">
                <a:solidFill>
                  <a:srgbClr val="0033CC"/>
                </a:solidFill>
                <a:latin typeface="Calibri" pitchFamily="34" charset="0"/>
                <a:cs typeface="Calibri" pitchFamily="34" charset="0"/>
              </a:rPr>
              <a:t>:-</a:t>
            </a:r>
            <a:r>
              <a:rPr lang="en-US" sz="1050" b="1" dirty="0" smtClean="0">
                <a:latin typeface="Calibri" pitchFamily="34" charset="0"/>
                <a:cs typeface="Calibri" pitchFamily="34" charset="0"/>
              </a:rPr>
              <a:t>Tensioner</a:t>
            </a:r>
            <a:endParaRPr lang="en-US" sz="1050" dirty="0">
              <a:latin typeface="Calibri" pitchFamily="34" charset="0"/>
              <a:cs typeface="Calibri" pitchFamily="34" charset="0"/>
            </a:endParaRPr>
          </a:p>
        </p:txBody>
      </p:sp>
      <p:sp>
        <p:nvSpPr>
          <p:cNvPr id="186" name="Rectangle 9"/>
          <p:cNvSpPr>
            <a:spLocks noChangeArrowheads="1"/>
          </p:cNvSpPr>
          <p:nvPr/>
        </p:nvSpPr>
        <p:spPr bwMode="auto">
          <a:xfrm>
            <a:off x="3586163" y="3944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ACTIVITY</a:t>
            </a:r>
          </a:p>
        </p:txBody>
      </p:sp>
      <p:sp>
        <p:nvSpPr>
          <p:cNvPr id="187" name="Rectangle 10"/>
          <p:cNvSpPr>
            <a:spLocks noChangeArrowheads="1"/>
          </p:cNvSpPr>
          <p:nvPr/>
        </p:nvSpPr>
        <p:spPr bwMode="auto">
          <a:xfrm>
            <a:off x="3586163" y="5468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LOSS NO. / STEP</a:t>
            </a:r>
          </a:p>
        </p:txBody>
      </p:sp>
      <p:sp>
        <p:nvSpPr>
          <p:cNvPr id="188" name="Rectangle 11"/>
          <p:cNvSpPr>
            <a:spLocks noChangeArrowheads="1"/>
          </p:cNvSpPr>
          <p:nvPr/>
        </p:nvSpPr>
        <p:spPr bwMode="auto">
          <a:xfrm>
            <a:off x="3586163" y="6992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RESULT AREA</a:t>
            </a:r>
          </a:p>
        </p:txBody>
      </p:sp>
      <p:sp>
        <p:nvSpPr>
          <p:cNvPr id="189" name="Rectangle 12"/>
          <p:cNvSpPr>
            <a:spLocks noChangeArrowheads="1"/>
          </p:cNvSpPr>
          <p:nvPr/>
        </p:nvSpPr>
        <p:spPr bwMode="auto">
          <a:xfrm>
            <a:off x="3205163" y="851646"/>
            <a:ext cx="3121025"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MACHINE / STAGE  :-  </a:t>
            </a:r>
            <a:r>
              <a:rPr lang="en-US" sz="1050" b="1" dirty="0" smtClean="0">
                <a:latin typeface="Calibri" pitchFamily="34" charset="0"/>
                <a:cs typeface="Calibri" pitchFamily="34" charset="0"/>
              </a:rPr>
              <a:t>CNC - 006   </a:t>
            </a:r>
            <a:endParaRPr lang="en-US" sz="1050" dirty="0">
              <a:latin typeface="Calibri" pitchFamily="34" charset="0"/>
              <a:cs typeface="Calibri" pitchFamily="34" charset="0"/>
            </a:endParaRPr>
          </a:p>
        </p:txBody>
      </p:sp>
      <p:sp>
        <p:nvSpPr>
          <p:cNvPr id="190" name="Rectangle 13"/>
          <p:cNvSpPr>
            <a:spLocks noChangeArrowheads="1"/>
          </p:cNvSpPr>
          <p:nvPr/>
        </p:nvSpPr>
        <p:spPr bwMode="auto">
          <a:xfrm>
            <a:off x="6326188" y="851646"/>
            <a:ext cx="2665412"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OPERATION  </a:t>
            </a:r>
            <a:r>
              <a:rPr lang="en-US" sz="1050" dirty="0" smtClean="0">
                <a:solidFill>
                  <a:srgbClr val="0033CC"/>
                </a:solidFill>
                <a:latin typeface="Calibri" pitchFamily="34" charset="0"/>
                <a:cs typeface="Calibri" pitchFamily="34" charset="0"/>
              </a:rPr>
              <a:t>:-</a:t>
            </a:r>
            <a:r>
              <a:rPr lang="en-US" sz="1050" dirty="0" smtClean="0">
                <a:latin typeface="Calibri" pitchFamily="34" charset="0"/>
                <a:cs typeface="Calibri" pitchFamily="34" charset="0"/>
              </a:rPr>
              <a:t>Facing &amp; Growing  </a:t>
            </a:r>
            <a:endParaRPr lang="en-US" sz="1050" dirty="0">
              <a:latin typeface="Calibri" pitchFamily="34" charset="0"/>
              <a:cs typeface="Calibri" pitchFamily="34" charset="0"/>
            </a:endParaRPr>
          </a:p>
        </p:txBody>
      </p:sp>
      <p:sp>
        <p:nvSpPr>
          <p:cNvPr id="191" name="Rectangle 14"/>
          <p:cNvSpPr>
            <a:spLocks noChangeArrowheads="1"/>
          </p:cNvSpPr>
          <p:nvPr/>
        </p:nvSpPr>
        <p:spPr bwMode="auto">
          <a:xfrm>
            <a:off x="4803775" y="394446"/>
            <a:ext cx="304800" cy="152400"/>
          </a:xfrm>
          <a:prstGeom prst="rect">
            <a:avLst/>
          </a:prstGeom>
          <a:solidFill>
            <a:srgbClr val="00B050"/>
          </a:solid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KK</a:t>
            </a:r>
          </a:p>
        </p:txBody>
      </p:sp>
      <p:sp>
        <p:nvSpPr>
          <p:cNvPr id="192" name="Rectangle 15"/>
          <p:cNvSpPr>
            <a:spLocks noChangeArrowheads="1"/>
          </p:cNvSpPr>
          <p:nvPr/>
        </p:nvSpPr>
        <p:spPr bwMode="auto">
          <a:xfrm>
            <a:off x="7240588" y="394446"/>
            <a:ext cx="1751012"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93" name="WordArt 16"/>
          <p:cNvSpPr>
            <a:spLocks noChangeArrowheads="1" noChangeShapeType="1" noTextEdit="1"/>
          </p:cNvSpPr>
          <p:nvPr/>
        </p:nvSpPr>
        <p:spPr bwMode="auto">
          <a:xfrm>
            <a:off x="7316788" y="470646"/>
            <a:ext cx="1598612" cy="271463"/>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IN" sz="1050" kern="10" smtClean="0">
                <a:ln w="9525">
                  <a:solidFill>
                    <a:srgbClr val="000000"/>
                  </a:solidFill>
                  <a:round/>
                  <a:headEnd/>
                  <a:tailEnd/>
                </a:ln>
                <a:solidFill>
                  <a:srgbClr val="1F497D"/>
                </a:solidFill>
                <a:latin typeface="Calibri"/>
                <a:cs typeface="Arial" charset="0"/>
              </a:rPr>
              <a:t>KAIZEN  IDEA SHEET</a:t>
            </a:r>
          </a:p>
        </p:txBody>
      </p:sp>
      <p:sp>
        <p:nvSpPr>
          <p:cNvPr id="194" name="Rectangle 17"/>
          <p:cNvSpPr>
            <a:spLocks noChangeArrowheads="1"/>
          </p:cNvSpPr>
          <p:nvPr/>
        </p:nvSpPr>
        <p:spPr bwMode="auto">
          <a:xfrm>
            <a:off x="5108575" y="394446"/>
            <a:ext cx="304800" cy="152400"/>
          </a:xfrm>
          <a:prstGeom prst="rect">
            <a:avLst/>
          </a:prstGeom>
          <a:no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QM</a:t>
            </a:r>
          </a:p>
        </p:txBody>
      </p:sp>
      <p:sp>
        <p:nvSpPr>
          <p:cNvPr id="195" name="Rectangle 18"/>
          <p:cNvSpPr>
            <a:spLocks noChangeArrowheads="1"/>
          </p:cNvSpPr>
          <p:nvPr/>
        </p:nvSpPr>
        <p:spPr bwMode="auto">
          <a:xfrm>
            <a:off x="5413375" y="394446"/>
            <a:ext cx="304800" cy="152400"/>
          </a:xfrm>
          <a:prstGeom prst="rect">
            <a:avLst/>
          </a:prstGeom>
          <a:solidFill>
            <a:schemeClr val="bg1"/>
          </a:solid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PM</a:t>
            </a:r>
          </a:p>
        </p:txBody>
      </p:sp>
      <p:sp>
        <p:nvSpPr>
          <p:cNvPr id="196" name="Rectangle 19"/>
          <p:cNvSpPr>
            <a:spLocks noChangeArrowheads="1"/>
          </p:cNvSpPr>
          <p:nvPr/>
        </p:nvSpPr>
        <p:spPr bwMode="auto">
          <a:xfrm>
            <a:off x="5718175" y="394446"/>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JH</a:t>
            </a:r>
          </a:p>
        </p:txBody>
      </p:sp>
      <p:sp>
        <p:nvSpPr>
          <p:cNvPr id="197" name="Rectangle 20"/>
          <p:cNvSpPr>
            <a:spLocks noChangeArrowheads="1"/>
          </p:cNvSpPr>
          <p:nvPr/>
        </p:nvSpPr>
        <p:spPr bwMode="auto">
          <a:xfrm>
            <a:off x="60213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SHE</a:t>
            </a:r>
          </a:p>
        </p:txBody>
      </p:sp>
      <p:sp>
        <p:nvSpPr>
          <p:cNvPr id="198" name="Rectangle 21"/>
          <p:cNvSpPr>
            <a:spLocks noChangeArrowheads="1"/>
          </p:cNvSpPr>
          <p:nvPr/>
        </p:nvSpPr>
        <p:spPr bwMode="auto">
          <a:xfrm>
            <a:off x="63261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OT</a:t>
            </a:r>
          </a:p>
        </p:txBody>
      </p:sp>
      <p:sp>
        <p:nvSpPr>
          <p:cNvPr id="199" name="Rectangle 22"/>
          <p:cNvSpPr>
            <a:spLocks noChangeArrowheads="1"/>
          </p:cNvSpPr>
          <p:nvPr/>
        </p:nvSpPr>
        <p:spPr bwMode="auto">
          <a:xfrm>
            <a:off x="6630988" y="394446"/>
            <a:ext cx="304800" cy="152400"/>
          </a:xfrm>
          <a:prstGeom prst="rect">
            <a:avLst/>
          </a:prstGeom>
          <a:solidFill>
            <a:schemeClr val="bg1"/>
          </a:solidFill>
          <a:ln w="9525">
            <a:solidFill>
              <a:schemeClr val="bg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DM</a:t>
            </a:r>
          </a:p>
        </p:txBody>
      </p:sp>
      <p:sp>
        <p:nvSpPr>
          <p:cNvPr id="200" name="Rectangle 23"/>
          <p:cNvSpPr>
            <a:spLocks noChangeArrowheads="1"/>
          </p:cNvSpPr>
          <p:nvPr/>
        </p:nvSpPr>
        <p:spPr bwMode="auto">
          <a:xfrm>
            <a:off x="69357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E&amp;T</a:t>
            </a:r>
          </a:p>
        </p:txBody>
      </p:sp>
      <p:sp>
        <p:nvSpPr>
          <p:cNvPr id="201" name="Rectangle 24"/>
          <p:cNvSpPr>
            <a:spLocks noChangeArrowheads="1"/>
          </p:cNvSpPr>
          <p:nvPr/>
        </p:nvSpPr>
        <p:spPr bwMode="auto">
          <a:xfrm>
            <a:off x="48037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2" name="Rectangle 25"/>
          <p:cNvSpPr>
            <a:spLocks noChangeArrowheads="1"/>
          </p:cNvSpPr>
          <p:nvPr/>
        </p:nvSpPr>
        <p:spPr bwMode="auto">
          <a:xfrm>
            <a:off x="51085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3" name="Rectangle 26"/>
          <p:cNvSpPr>
            <a:spLocks noChangeArrowheads="1"/>
          </p:cNvSpPr>
          <p:nvPr/>
        </p:nvSpPr>
        <p:spPr bwMode="auto">
          <a:xfrm>
            <a:off x="54133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4" name="Rectangle 27"/>
          <p:cNvSpPr>
            <a:spLocks noChangeArrowheads="1"/>
          </p:cNvSpPr>
          <p:nvPr/>
        </p:nvSpPr>
        <p:spPr bwMode="auto">
          <a:xfrm>
            <a:off x="5718175" y="546846"/>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5" name="Rectangle 28"/>
          <p:cNvSpPr>
            <a:spLocks noChangeArrowheads="1"/>
          </p:cNvSpPr>
          <p:nvPr/>
        </p:nvSpPr>
        <p:spPr bwMode="auto">
          <a:xfrm>
            <a:off x="60213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6" name="Rectangle 29"/>
          <p:cNvSpPr>
            <a:spLocks noChangeArrowheads="1"/>
          </p:cNvSpPr>
          <p:nvPr/>
        </p:nvSpPr>
        <p:spPr bwMode="auto">
          <a:xfrm>
            <a:off x="63261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7" name="Rectangle 30"/>
          <p:cNvSpPr>
            <a:spLocks noChangeArrowheads="1"/>
          </p:cNvSpPr>
          <p:nvPr/>
        </p:nvSpPr>
        <p:spPr bwMode="auto">
          <a:xfrm>
            <a:off x="66309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8" name="Rectangle 31"/>
          <p:cNvSpPr>
            <a:spLocks noChangeArrowheads="1"/>
          </p:cNvSpPr>
          <p:nvPr/>
        </p:nvSpPr>
        <p:spPr bwMode="auto">
          <a:xfrm>
            <a:off x="69357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9" name="Rectangle 32"/>
          <p:cNvSpPr>
            <a:spLocks noChangeArrowheads="1"/>
          </p:cNvSpPr>
          <p:nvPr/>
        </p:nvSpPr>
        <p:spPr bwMode="auto">
          <a:xfrm>
            <a:off x="4803775" y="699246"/>
            <a:ext cx="304800" cy="152400"/>
          </a:xfrm>
          <a:prstGeom prst="rect">
            <a:avLst/>
          </a:prstGeom>
          <a:solidFill>
            <a:srgbClr val="00B050"/>
          </a:solid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a:t>
            </a:r>
          </a:p>
        </p:txBody>
      </p:sp>
      <p:sp>
        <p:nvSpPr>
          <p:cNvPr id="210" name="Rectangle 33"/>
          <p:cNvSpPr>
            <a:spLocks noChangeArrowheads="1"/>
          </p:cNvSpPr>
          <p:nvPr/>
        </p:nvSpPr>
        <p:spPr bwMode="auto">
          <a:xfrm>
            <a:off x="5108575" y="699246"/>
            <a:ext cx="304800" cy="152400"/>
          </a:xfrm>
          <a:prstGeom prst="rect">
            <a:avLst/>
          </a:prstGeom>
          <a:no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dirty="0">
                <a:solidFill>
                  <a:srgbClr val="000000"/>
                </a:solidFill>
                <a:latin typeface="Calibri" pitchFamily="34" charset="0"/>
                <a:cs typeface="Calibri" pitchFamily="34" charset="0"/>
              </a:rPr>
              <a:t>Q</a:t>
            </a:r>
          </a:p>
        </p:txBody>
      </p:sp>
      <p:sp>
        <p:nvSpPr>
          <p:cNvPr id="211" name="Rectangle 34"/>
          <p:cNvSpPr>
            <a:spLocks noChangeArrowheads="1"/>
          </p:cNvSpPr>
          <p:nvPr/>
        </p:nvSpPr>
        <p:spPr bwMode="auto">
          <a:xfrm>
            <a:off x="5413375" y="699246"/>
            <a:ext cx="608013" cy="152400"/>
          </a:xfrm>
          <a:prstGeom prst="rect">
            <a:avLst/>
          </a:prstGeom>
          <a:solidFill>
            <a:schemeClr val="bg1"/>
          </a:solidFill>
          <a:ln w="9525">
            <a:solidFill>
              <a:schemeClr val="tx1"/>
            </a:solidFill>
            <a:miter lim="800000"/>
            <a:headEnd/>
            <a:tailEnd/>
          </a:ln>
        </p:spPr>
        <p:txBody>
          <a:bodyPr wrap="none" anchor="ctr"/>
          <a:lstStyle/>
          <a:p>
            <a:pP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A</a:t>
            </a:r>
          </a:p>
        </p:txBody>
      </p:sp>
      <p:sp>
        <p:nvSpPr>
          <p:cNvPr id="212" name="Rectangle 35"/>
          <p:cNvSpPr>
            <a:spLocks noChangeArrowheads="1"/>
          </p:cNvSpPr>
          <p:nvPr/>
        </p:nvSpPr>
        <p:spPr bwMode="auto">
          <a:xfrm>
            <a:off x="60213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C</a:t>
            </a:r>
          </a:p>
        </p:txBody>
      </p:sp>
      <p:sp>
        <p:nvSpPr>
          <p:cNvPr id="213" name="Rectangle 36"/>
          <p:cNvSpPr>
            <a:spLocks noChangeArrowheads="1"/>
          </p:cNvSpPr>
          <p:nvPr/>
        </p:nvSpPr>
        <p:spPr bwMode="auto">
          <a:xfrm>
            <a:off x="63261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a:t>
            </a:r>
          </a:p>
        </p:txBody>
      </p:sp>
      <p:sp>
        <p:nvSpPr>
          <p:cNvPr id="214" name="Rectangle 37"/>
          <p:cNvSpPr>
            <a:spLocks noChangeArrowheads="1"/>
          </p:cNvSpPr>
          <p:nvPr/>
        </p:nvSpPr>
        <p:spPr bwMode="auto">
          <a:xfrm>
            <a:off x="6630988" y="699246"/>
            <a:ext cx="304800" cy="152400"/>
          </a:xfrm>
          <a:prstGeom prst="rect">
            <a:avLst/>
          </a:prstGeom>
          <a:solidFill>
            <a:schemeClr val="bg1"/>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a:t>
            </a:r>
          </a:p>
        </p:txBody>
      </p:sp>
      <p:sp>
        <p:nvSpPr>
          <p:cNvPr id="215" name="Rectangle 38"/>
          <p:cNvSpPr>
            <a:spLocks noChangeArrowheads="1"/>
          </p:cNvSpPr>
          <p:nvPr/>
        </p:nvSpPr>
        <p:spPr bwMode="auto">
          <a:xfrm>
            <a:off x="69357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M</a:t>
            </a:r>
          </a:p>
        </p:txBody>
      </p:sp>
      <p:sp>
        <p:nvSpPr>
          <p:cNvPr id="216" name="Rectangle 39"/>
          <p:cNvSpPr>
            <a:spLocks noChangeArrowheads="1"/>
          </p:cNvSpPr>
          <p:nvPr/>
        </p:nvSpPr>
        <p:spPr bwMode="auto">
          <a:xfrm>
            <a:off x="158750" y="1080246"/>
            <a:ext cx="3046413" cy="4572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altLang="en-US" sz="1400" b="1" dirty="0">
                <a:solidFill>
                  <a:srgbClr val="0000CC"/>
                </a:solidFill>
                <a:latin typeface="Calibri" pitchFamily="34" charset="0"/>
                <a:cs typeface="Arial" charset="0"/>
              </a:rPr>
              <a:t>KAIZEN </a:t>
            </a:r>
            <a:r>
              <a:rPr lang="en-US" altLang="en-US" sz="1400" b="1" dirty="0" smtClean="0">
                <a:solidFill>
                  <a:srgbClr val="0000CC"/>
                </a:solidFill>
                <a:latin typeface="Calibri" pitchFamily="34" charset="0"/>
                <a:cs typeface="Arial" charset="0"/>
              </a:rPr>
              <a:t>THEME</a:t>
            </a:r>
            <a:r>
              <a:rPr lang="en-US" altLang="en-US" sz="1050" b="1" dirty="0" smtClean="0">
                <a:solidFill>
                  <a:srgbClr val="0000CC"/>
                </a:solidFill>
                <a:latin typeface="Calibri" pitchFamily="34" charset="0"/>
                <a:cs typeface="Arial" charset="0"/>
              </a:rPr>
              <a:t>: </a:t>
            </a:r>
            <a:r>
              <a:rPr lang="en-US" altLang="en-US" sz="1100" b="1" dirty="0" smtClean="0">
                <a:latin typeface="Calibri" pitchFamily="34" charset="0"/>
                <a:cs typeface="Arial" charset="0"/>
              </a:rPr>
              <a:t>To eliminate excess tool set up time  </a:t>
            </a:r>
            <a:endParaRPr lang="en-US" altLang="en-US" sz="1400" b="1" dirty="0">
              <a:latin typeface="Calibri" pitchFamily="34" charset="0"/>
              <a:cs typeface="Arial" charset="0"/>
            </a:endParaRPr>
          </a:p>
          <a:p>
            <a:pPr eaLnBrk="0" fontAlgn="base" hangingPunct="0">
              <a:spcBef>
                <a:spcPct val="0"/>
              </a:spcBef>
              <a:spcAft>
                <a:spcPct val="0"/>
              </a:spcAft>
              <a:defRPr/>
            </a:pPr>
            <a:endParaRPr lang="en-US" altLang="en-US" sz="1400" dirty="0">
              <a:latin typeface="Calibri" pitchFamily="34" charset="0"/>
              <a:cs typeface="Arial" charset="0"/>
            </a:endParaRPr>
          </a:p>
          <a:p>
            <a:pPr eaLnBrk="0" fontAlgn="base" hangingPunct="0">
              <a:spcBef>
                <a:spcPct val="0"/>
              </a:spcBef>
              <a:spcAft>
                <a:spcPct val="0"/>
              </a:spcAft>
              <a:defRPr/>
            </a:pPr>
            <a:r>
              <a:rPr lang="en-US" altLang="en-US" sz="1050" dirty="0">
                <a:solidFill>
                  <a:srgbClr val="000000"/>
                </a:solidFill>
                <a:latin typeface="Calibri" pitchFamily="34" charset="0"/>
                <a:cs typeface="Arial" charset="0"/>
              </a:rPr>
              <a:t> </a:t>
            </a:r>
          </a:p>
        </p:txBody>
      </p:sp>
      <p:sp>
        <p:nvSpPr>
          <p:cNvPr id="217" name="Rectangle 41"/>
          <p:cNvSpPr>
            <a:spLocks noChangeArrowheads="1"/>
          </p:cNvSpPr>
          <p:nvPr/>
        </p:nvSpPr>
        <p:spPr bwMode="auto">
          <a:xfrm>
            <a:off x="168275" y="1531640"/>
            <a:ext cx="3025775" cy="457200"/>
          </a:xfrm>
          <a:prstGeom prst="rect">
            <a:avLst/>
          </a:prstGeom>
          <a:noFill/>
          <a:ln w="9525">
            <a:solidFill>
              <a:schemeClr val="tx1"/>
            </a:solidFill>
            <a:miter lim="800000"/>
            <a:headEnd/>
            <a:tailEnd/>
          </a:ln>
        </p:spPr>
        <p:txBody>
          <a:bodyPr anchor="t"/>
          <a:lstStyle/>
          <a:p>
            <a:pPr eaLnBrk="0" fontAlgn="base" hangingPunct="0">
              <a:spcBef>
                <a:spcPct val="0"/>
              </a:spcBef>
              <a:spcAft>
                <a:spcPct val="0"/>
              </a:spcAft>
              <a:defRPr/>
            </a:pPr>
            <a:r>
              <a:rPr lang="en-US" altLang="en-US" sz="1200" b="1" dirty="0">
                <a:solidFill>
                  <a:srgbClr val="0033CC"/>
                </a:solidFill>
                <a:latin typeface="Calibri" pitchFamily="34" charset="0"/>
                <a:cs typeface="Arial" charset="0"/>
              </a:rPr>
              <a:t>Problem present status </a:t>
            </a:r>
            <a:r>
              <a:rPr lang="en-US" altLang="en-US" sz="1200" b="1" dirty="0" smtClean="0">
                <a:latin typeface="Calibri" pitchFamily="34" charset="0"/>
                <a:cs typeface="Arial" charset="0"/>
              </a:rPr>
              <a:t>:</a:t>
            </a:r>
            <a:r>
              <a:rPr lang="en-US" altLang="en-US" sz="900" b="1" dirty="0" smtClean="0">
                <a:latin typeface="Calibri" pitchFamily="34" charset="0"/>
                <a:cs typeface="Arial" charset="0"/>
              </a:rPr>
              <a:t> </a:t>
            </a:r>
            <a:r>
              <a:rPr lang="en-US" altLang="en-US" sz="1000" dirty="0" smtClean="0">
                <a:latin typeface="Calibri" pitchFamily="34" charset="0"/>
                <a:cs typeface="Arial" charset="0"/>
              </a:rPr>
              <a:t>More set up time A157 &amp; A319</a:t>
            </a:r>
            <a:r>
              <a:rPr lang="en-US" altLang="en-US" sz="1100" dirty="0" smtClean="0">
                <a:solidFill>
                  <a:srgbClr val="0033CC"/>
                </a:solidFill>
                <a:latin typeface="Calibri" pitchFamily="34" charset="0"/>
                <a:cs typeface="Arial" charset="0"/>
              </a:rPr>
              <a:t>.</a:t>
            </a:r>
            <a:endParaRPr lang="en-US" altLang="en-US" sz="1100" dirty="0">
              <a:solidFill>
                <a:srgbClr val="000000"/>
              </a:solidFill>
              <a:latin typeface="Calibri" pitchFamily="34" charset="0"/>
              <a:cs typeface="Arial" charset="0"/>
            </a:endParaRPr>
          </a:p>
        </p:txBody>
      </p:sp>
      <p:sp>
        <p:nvSpPr>
          <p:cNvPr id="218" name="Rectangle 43"/>
          <p:cNvSpPr>
            <a:spLocks noChangeArrowheads="1"/>
          </p:cNvSpPr>
          <p:nvPr/>
        </p:nvSpPr>
        <p:spPr bwMode="auto">
          <a:xfrm>
            <a:off x="3200400" y="1385046"/>
            <a:ext cx="3273425" cy="2715452"/>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100" b="1" dirty="0">
                <a:solidFill>
                  <a:srgbClr val="0033CC"/>
                </a:solidFill>
                <a:latin typeface="Calibri" pitchFamily="34" charset="0"/>
                <a:cs typeface="Calibri" pitchFamily="34" charset="0"/>
              </a:rPr>
              <a:t>COUNTERMEASUR</a:t>
            </a:r>
            <a:r>
              <a:rPr lang="en-US" sz="1050" b="1" dirty="0">
                <a:solidFill>
                  <a:srgbClr val="0033CC"/>
                </a:solidFill>
                <a:latin typeface="Calibri" pitchFamily="34" charset="0"/>
                <a:cs typeface="Calibri" pitchFamily="34" charset="0"/>
              </a:rPr>
              <a:t>E</a:t>
            </a:r>
            <a:r>
              <a:rPr lang="en-US" sz="1050" b="1" dirty="0" smtClean="0">
                <a:solidFill>
                  <a:srgbClr val="000000"/>
                </a:solidFill>
                <a:latin typeface="Calibri" pitchFamily="34" charset="0"/>
                <a:cs typeface="Calibri" pitchFamily="34" charset="0"/>
              </a:rPr>
              <a:t>:</a:t>
            </a:r>
            <a:r>
              <a:rPr lang="en-US" sz="1050" dirty="0">
                <a:latin typeface="Calibri" pitchFamily="34" charset="0"/>
              </a:rPr>
              <a:t> Two tool insert in machine at one time A157 – 0.8 grid &amp; A319 – 0.4 grid</a:t>
            </a:r>
            <a:r>
              <a:rPr lang="en-US" sz="1050" b="1" dirty="0" smtClean="0">
                <a:solidFill>
                  <a:srgbClr val="000000"/>
                </a:solidFill>
                <a:latin typeface="Calibri" pitchFamily="34" charset="0"/>
                <a:cs typeface="Calibri" pitchFamily="34" charset="0"/>
              </a:rPr>
              <a:t> </a:t>
            </a:r>
            <a:r>
              <a:rPr lang="en-US" sz="1050" dirty="0" smtClean="0">
                <a:solidFill>
                  <a:srgbClr val="000000"/>
                </a:solidFill>
                <a:latin typeface="Calibri" pitchFamily="34" charset="0"/>
                <a:cs typeface="Calibri" pitchFamily="34" charset="0"/>
              </a:rPr>
              <a:t> </a:t>
            </a:r>
            <a:endParaRPr lang="en-US" sz="1050" dirty="0">
              <a:solidFill>
                <a:srgbClr val="000000"/>
              </a:solidFill>
              <a:latin typeface="Calibri" pitchFamily="34" charset="0"/>
              <a:cs typeface="Calibri" pitchFamily="34" charset="0"/>
            </a:endParaRPr>
          </a:p>
        </p:txBody>
      </p:sp>
      <p:sp>
        <p:nvSpPr>
          <p:cNvPr id="219" name="Rectangle 44"/>
          <p:cNvSpPr>
            <a:spLocks noChangeArrowheads="1"/>
          </p:cNvSpPr>
          <p:nvPr/>
        </p:nvSpPr>
        <p:spPr bwMode="auto">
          <a:xfrm>
            <a:off x="6478588" y="13850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BENCHMARK</a:t>
            </a:r>
          </a:p>
        </p:txBody>
      </p:sp>
      <p:sp>
        <p:nvSpPr>
          <p:cNvPr id="220" name="Rectangle 45"/>
          <p:cNvSpPr>
            <a:spLocks noChangeArrowheads="1"/>
          </p:cNvSpPr>
          <p:nvPr/>
        </p:nvSpPr>
        <p:spPr bwMode="auto">
          <a:xfrm>
            <a:off x="6478588" y="15374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TARGET</a:t>
            </a:r>
          </a:p>
        </p:txBody>
      </p:sp>
      <p:sp>
        <p:nvSpPr>
          <p:cNvPr id="221" name="Rectangle 46"/>
          <p:cNvSpPr>
            <a:spLocks noChangeArrowheads="1"/>
          </p:cNvSpPr>
          <p:nvPr/>
        </p:nvSpPr>
        <p:spPr bwMode="auto">
          <a:xfrm>
            <a:off x="6478588" y="16898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START</a:t>
            </a:r>
          </a:p>
        </p:txBody>
      </p:sp>
      <p:sp>
        <p:nvSpPr>
          <p:cNvPr id="223" name="Rectangle 48"/>
          <p:cNvSpPr>
            <a:spLocks noChangeArrowheads="1"/>
          </p:cNvSpPr>
          <p:nvPr/>
        </p:nvSpPr>
        <p:spPr bwMode="auto">
          <a:xfrm>
            <a:off x="7773988" y="13850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60 Min </a:t>
            </a:r>
            <a:endParaRPr lang="en-US" sz="1050" dirty="0">
              <a:solidFill>
                <a:prstClr val="black"/>
              </a:solidFill>
              <a:latin typeface="Calibri" pitchFamily="34" charset="0"/>
              <a:cs typeface="Calibri" pitchFamily="34" charset="0"/>
            </a:endParaRPr>
          </a:p>
        </p:txBody>
      </p:sp>
      <p:sp>
        <p:nvSpPr>
          <p:cNvPr id="224" name="Rectangle 49"/>
          <p:cNvSpPr>
            <a:spLocks noChangeArrowheads="1"/>
          </p:cNvSpPr>
          <p:nvPr/>
        </p:nvSpPr>
        <p:spPr bwMode="auto">
          <a:xfrm>
            <a:off x="7773988" y="15374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0 Min</a:t>
            </a:r>
            <a:endParaRPr lang="en-US" sz="1050" dirty="0">
              <a:solidFill>
                <a:prstClr val="black"/>
              </a:solidFill>
              <a:latin typeface="Calibri" pitchFamily="34" charset="0"/>
              <a:cs typeface="Calibri" pitchFamily="34" charset="0"/>
            </a:endParaRPr>
          </a:p>
        </p:txBody>
      </p:sp>
      <p:sp>
        <p:nvSpPr>
          <p:cNvPr id="225" name="Rectangle 50"/>
          <p:cNvSpPr>
            <a:spLocks noChangeArrowheads="1"/>
          </p:cNvSpPr>
          <p:nvPr/>
        </p:nvSpPr>
        <p:spPr bwMode="auto">
          <a:xfrm>
            <a:off x="7773988" y="16898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24.12.2016</a:t>
            </a:r>
            <a:endParaRPr lang="en-US" sz="1050" dirty="0">
              <a:solidFill>
                <a:prstClr val="black"/>
              </a:solidFill>
              <a:latin typeface="Calibri" pitchFamily="34" charset="0"/>
              <a:cs typeface="Calibri" pitchFamily="34" charset="0"/>
            </a:endParaRPr>
          </a:p>
        </p:txBody>
      </p:sp>
      <p:sp>
        <p:nvSpPr>
          <p:cNvPr id="226" name="Rectangle 51"/>
          <p:cNvSpPr>
            <a:spLocks noChangeArrowheads="1"/>
          </p:cNvSpPr>
          <p:nvPr/>
        </p:nvSpPr>
        <p:spPr bwMode="auto">
          <a:xfrm>
            <a:off x="7773988" y="18422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2.1.2017</a:t>
            </a:r>
            <a:endParaRPr lang="en-US" sz="1050" dirty="0">
              <a:solidFill>
                <a:prstClr val="black"/>
              </a:solidFill>
              <a:latin typeface="Calibri" pitchFamily="34" charset="0"/>
              <a:cs typeface="Calibri" pitchFamily="34" charset="0"/>
            </a:endParaRPr>
          </a:p>
        </p:txBody>
      </p:sp>
      <p:sp>
        <p:nvSpPr>
          <p:cNvPr id="227" name="Rectangle 52"/>
          <p:cNvSpPr>
            <a:spLocks noChangeArrowheads="1"/>
          </p:cNvSpPr>
          <p:nvPr/>
        </p:nvSpPr>
        <p:spPr bwMode="auto">
          <a:xfrm>
            <a:off x="6477000" y="2129583"/>
            <a:ext cx="2514600" cy="493713"/>
          </a:xfrm>
          <a:prstGeom prst="rect">
            <a:avLst/>
          </a:prstGeom>
          <a:noFill/>
          <a:ln w="9525">
            <a:solidFill>
              <a:schemeClr val="tx1"/>
            </a:solidFill>
            <a:miter lim="800000"/>
            <a:headEnd/>
            <a:tailEnd/>
          </a:ln>
          <a:extLst/>
        </p:spPr>
        <p:txBody>
          <a:bodyPr wrap="none" anchor="t"/>
          <a:lstStyle/>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TEAM </a:t>
            </a:r>
            <a:r>
              <a:rPr lang="en-US" altLang="en-US" sz="1050" b="1" dirty="0" smtClean="0">
                <a:solidFill>
                  <a:srgbClr val="0033CC"/>
                </a:solidFill>
                <a:latin typeface="Calibri" pitchFamily="34" charset="0"/>
                <a:cs typeface="Calibri" pitchFamily="34" charset="0"/>
              </a:rPr>
              <a:t>MEMBERS:  </a:t>
            </a:r>
            <a:r>
              <a:rPr lang="en-US" altLang="en-US" sz="1050" dirty="0" smtClean="0">
                <a:latin typeface="Calibri" pitchFamily="34" charset="0"/>
                <a:cs typeface="Calibri" pitchFamily="34" charset="0"/>
              </a:rPr>
              <a:t>Vinod Jadhav, Walunj , </a:t>
            </a:r>
          </a:p>
          <a:p>
            <a:pPr eaLnBrk="0" fontAlgn="base" hangingPunct="0">
              <a:spcBef>
                <a:spcPct val="0"/>
              </a:spcBef>
              <a:spcAft>
                <a:spcPct val="0"/>
              </a:spcAft>
              <a:defRPr/>
            </a:pPr>
            <a:r>
              <a:rPr lang="en-US" altLang="en-US" sz="1050" dirty="0">
                <a:latin typeface="Calibri" pitchFamily="34" charset="0"/>
                <a:cs typeface="Calibri" pitchFamily="34" charset="0"/>
              </a:rPr>
              <a:t> </a:t>
            </a:r>
            <a:r>
              <a:rPr lang="en-US" altLang="en-US" sz="1050" dirty="0" smtClean="0">
                <a:latin typeface="Calibri" pitchFamily="34" charset="0"/>
                <a:cs typeface="Calibri" pitchFamily="34" charset="0"/>
              </a:rPr>
              <a:t>                                  Amol </a:t>
            </a:r>
            <a:r>
              <a:rPr lang="en-US" altLang="en-US" sz="1050" dirty="0" err="1" smtClean="0">
                <a:latin typeface="Calibri" pitchFamily="34" charset="0"/>
                <a:cs typeface="Calibri" pitchFamily="34" charset="0"/>
              </a:rPr>
              <a:t>Kokate</a:t>
            </a:r>
            <a:endParaRPr lang="en-US" altLang="en-US" sz="1000" dirty="0">
              <a:latin typeface="Calibri" pitchFamily="34" charset="0"/>
              <a:cs typeface="Calibri" pitchFamily="34" charset="0"/>
            </a:endParaRPr>
          </a:p>
        </p:txBody>
      </p:sp>
      <p:sp>
        <p:nvSpPr>
          <p:cNvPr id="228" name="Rectangle 55"/>
          <p:cNvSpPr>
            <a:spLocks noChangeArrowheads="1"/>
          </p:cNvSpPr>
          <p:nvPr/>
        </p:nvSpPr>
        <p:spPr bwMode="auto">
          <a:xfrm>
            <a:off x="6478588" y="2489945"/>
            <a:ext cx="2513012" cy="1022031"/>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BENEFITS </a:t>
            </a:r>
            <a:r>
              <a:rPr lang="en-US" altLang="en-US" sz="1050" b="1" dirty="0" smtClean="0">
                <a:solidFill>
                  <a:srgbClr val="0033CC"/>
                </a:solidFill>
                <a:latin typeface="Calibri" pitchFamily="34" charset="0"/>
                <a:cs typeface="Calibri" pitchFamily="34" charset="0"/>
              </a:rPr>
              <a:t>: </a:t>
            </a:r>
            <a:r>
              <a:rPr lang="en-US" altLang="en-US" sz="1100" dirty="0" smtClean="0">
                <a:latin typeface="Calibri" pitchFamily="34" charset="0"/>
                <a:cs typeface="Calibri" pitchFamily="34" charset="0"/>
              </a:rPr>
              <a:t>1) Save set up time</a:t>
            </a:r>
          </a:p>
          <a:p>
            <a:pPr eaLnBrk="0" fontAlgn="base" hangingPunct="0">
              <a:spcBef>
                <a:spcPct val="0"/>
              </a:spcBef>
              <a:spcAft>
                <a:spcPct val="0"/>
              </a:spcAft>
              <a:defRPr/>
            </a:pPr>
            <a:r>
              <a:rPr lang="en-US" altLang="en-US" sz="1100" dirty="0" smtClean="0">
                <a:latin typeface="Calibri" pitchFamily="34" charset="0"/>
                <a:cs typeface="Calibri" pitchFamily="34" charset="0"/>
              </a:rPr>
              <a:t>                    2) Reduce rejection</a:t>
            </a:r>
          </a:p>
          <a:p>
            <a:pPr eaLnBrk="0" fontAlgn="base" hangingPunct="0">
              <a:spcBef>
                <a:spcPct val="0"/>
              </a:spcBef>
              <a:spcAft>
                <a:spcPct val="0"/>
              </a:spcAft>
              <a:defRPr/>
            </a:pPr>
            <a:r>
              <a:rPr lang="en-US" altLang="en-US" sz="1100" dirty="0">
                <a:latin typeface="Calibri" pitchFamily="34" charset="0"/>
                <a:cs typeface="Calibri" pitchFamily="34" charset="0"/>
              </a:rPr>
              <a:t> </a:t>
            </a:r>
            <a:r>
              <a:rPr lang="en-US" altLang="en-US" sz="1100" dirty="0" smtClean="0">
                <a:latin typeface="Calibri" pitchFamily="34" charset="0"/>
                <a:cs typeface="Calibri" pitchFamily="34" charset="0"/>
              </a:rPr>
              <a:t>                   3) Increases  production</a:t>
            </a:r>
            <a:endParaRPr lang="en-US" altLang="en-US" sz="1100" dirty="0">
              <a:latin typeface="Calibri" pitchFamily="34" charset="0"/>
              <a:cs typeface="Calibri" pitchFamily="34" charset="0"/>
            </a:endParaRPr>
          </a:p>
        </p:txBody>
      </p:sp>
      <p:sp>
        <p:nvSpPr>
          <p:cNvPr id="229" name="Rectangle 57"/>
          <p:cNvSpPr>
            <a:spLocks noChangeArrowheads="1"/>
          </p:cNvSpPr>
          <p:nvPr/>
        </p:nvSpPr>
        <p:spPr bwMode="auto">
          <a:xfrm>
            <a:off x="6478588" y="2489945"/>
            <a:ext cx="2513012" cy="1028701"/>
          </a:xfrm>
          <a:prstGeom prst="rect">
            <a:avLst/>
          </a:prstGeom>
          <a:noFill/>
          <a:ln w="9525">
            <a:solidFill>
              <a:schemeClr val="tx1"/>
            </a:solidFill>
            <a:miter lim="800000"/>
            <a:headEnd/>
            <a:tailEnd/>
          </a:ln>
          <a:extLst/>
        </p:spPr>
        <p:txBody>
          <a:bodyPr/>
          <a:lstStyle/>
          <a:p>
            <a:pPr eaLnBrk="0" fontAlgn="base" hangingPunct="0">
              <a:spcBef>
                <a:spcPct val="20000"/>
              </a:spcBef>
              <a:spcAft>
                <a:spcPct val="0"/>
              </a:spcAft>
              <a:defRPr/>
            </a:pPr>
            <a:endParaRPr lang="en-US" altLang="en-US" sz="1050" dirty="0">
              <a:solidFill>
                <a:prstClr val="black"/>
              </a:solidFill>
              <a:latin typeface="Calibri" pitchFamily="34" charset="0"/>
              <a:cs typeface="Calibri" pitchFamily="34" charset="0"/>
            </a:endParaRPr>
          </a:p>
        </p:txBody>
      </p:sp>
      <p:sp>
        <p:nvSpPr>
          <p:cNvPr id="230" name="Rectangle 59"/>
          <p:cNvSpPr>
            <a:spLocks noChangeArrowheads="1"/>
          </p:cNvSpPr>
          <p:nvPr/>
        </p:nvSpPr>
        <p:spPr bwMode="auto">
          <a:xfrm>
            <a:off x="152400" y="6272959"/>
            <a:ext cx="3046413" cy="230187"/>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dirty="0">
                <a:solidFill>
                  <a:srgbClr val="0000CC"/>
                </a:solidFill>
                <a:latin typeface="Calibri" pitchFamily="34" charset="0"/>
                <a:cs typeface="Calibri" pitchFamily="34" charset="0"/>
              </a:rPr>
              <a:t>MANAGER’S SIGN </a:t>
            </a:r>
            <a:r>
              <a:rPr lang="en-US" altLang="en-US" sz="1050" dirty="0" smtClean="0">
                <a:solidFill>
                  <a:srgbClr val="0000CC"/>
                </a:solidFill>
                <a:latin typeface="Calibri" pitchFamily="34" charset="0"/>
                <a:cs typeface="Calibri" pitchFamily="34" charset="0"/>
              </a:rPr>
              <a:t>:-</a:t>
            </a:r>
            <a:r>
              <a:rPr lang="en-US" altLang="en-US" sz="1050" dirty="0">
                <a:latin typeface="Calibri" pitchFamily="34" charset="0"/>
                <a:cs typeface="Calibri" pitchFamily="34" charset="0"/>
              </a:rPr>
              <a:t> </a:t>
            </a:r>
            <a:r>
              <a:rPr lang="en-US" altLang="en-US" sz="1050" dirty="0" smtClean="0">
                <a:latin typeface="Calibri" pitchFamily="34" charset="0"/>
                <a:cs typeface="Calibri" pitchFamily="34" charset="0"/>
              </a:rPr>
              <a:t>DY.P</a:t>
            </a:r>
            <a:endParaRPr lang="en-US" altLang="en-US" sz="1050" dirty="0">
              <a:latin typeface="Calibri" pitchFamily="34" charset="0"/>
              <a:cs typeface="Calibri" pitchFamily="34" charset="0"/>
            </a:endParaRPr>
          </a:p>
        </p:txBody>
      </p:sp>
      <p:sp>
        <p:nvSpPr>
          <p:cNvPr id="231" name="Rectangle 60"/>
          <p:cNvSpPr>
            <a:spLocks noChangeArrowheads="1"/>
          </p:cNvSpPr>
          <p:nvPr/>
        </p:nvSpPr>
        <p:spPr bwMode="auto">
          <a:xfrm>
            <a:off x="152400" y="6033246"/>
            <a:ext cx="3057525" cy="228600"/>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REGISTERED BY </a:t>
            </a:r>
            <a:r>
              <a:rPr lang="en-US" altLang="en-US" sz="1050" dirty="0" smtClean="0">
                <a:solidFill>
                  <a:srgbClr val="000000"/>
                </a:solidFill>
                <a:latin typeface="Calibri" pitchFamily="34" charset="0"/>
                <a:cs typeface="Calibri" pitchFamily="34" charset="0"/>
              </a:rPr>
              <a:t>:- Vinod Jadhav</a:t>
            </a:r>
            <a:endParaRPr lang="en-US" altLang="en-US" sz="1050" dirty="0">
              <a:solidFill>
                <a:srgbClr val="0033CC"/>
              </a:solidFill>
              <a:latin typeface="Calibri" pitchFamily="34" charset="0"/>
              <a:cs typeface="Calibri" pitchFamily="34" charset="0"/>
            </a:endParaRPr>
          </a:p>
        </p:txBody>
      </p:sp>
      <p:sp>
        <p:nvSpPr>
          <p:cNvPr id="232" name="Rectangle 61"/>
          <p:cNvSpPr>
            <a:spLocks noChangeArrowheads="1"/>
          </p:cNvSpPr>
          <p:nvPr/>
        </p:nvSpPr>
        <p:spPr bwMode="auto">
          <a:xfrm>
            <a:off x="152400" y="5804646"/>
            <a:ext cx="3046413" cy="228600"/>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REGISTRATION NO. &amp; </a:t>
            </a:r>
            <a:r>
              <a:rPr lang="en-US" altLang="en-US" sz="1050" b="1" dirty="0" smtClean="0">
                <a:solidFill>
                  <a:srgbClr val="0000CC"/>
                </a:solidFill>
                <a:latin typeface="Calibri" pitchFamily="34" charset="0"/>
                <a:cs typeface="Calibri" pitchFamily="34" charset="0"/>
              </a:rPr>
              <a:t>DATE:-</a:t>
            </a:r>
            <a:r>
              <a:rPr lang="en-US" altLang="en-US" sz="1050" b="1" dirty="0" smtClean="0">
                <a:latin typeface="Calibri" pitchFamily="34" charset="0"/>
                <a:cs typeface="Calibri" pitchFamily="34" charset="0"/>
              </a:rPr>
              <a:t>24.12.2016</a:t>
            </a:r>
            <a:endParaRPr lang="en-US" altLang="en-US" sz="1050" dirty="0">
              <a:latin typeface="Calibri" pitchFamily="34" charset="0"/>
              <a:cs typeface="Calibri" pitchFamily="34" charset="0"/>
            </a:endParaRPr>
          </a:p>
        </p:txBody>
      </p:sp>
      <p:sp>
        <p:nvSpPr>
          <p:cNvPr id="233" name="Rectangle 62"/>
          <p:cNvSpPr>
            <a:spLocks noChangeArrowheads="1"/>
          </p:cNvSpPr>
          <p:nvPr/>
        </p:nvSpPr>
        <p:spPr bwMode="auto">
          <a:xfrm>
            <a:off x="152400" y="3899646"/>
            <a:ext cx="3041650" cy="1524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600" b="1" dirty="0">
                <a:solidFill>
                  <a:srgbClr val="0000CC"/>
                </a:solidFill>
                <a:latin typeface="Calibri" pitchFamily="34" charset="0"/>
                <a:cs typeface="Arial" charset="0"/>
              </a:rPr>
              <a:t>WHY - WHY ANALYSIS</a:t>
            </a:r>
            <a:r>
              <a:rPr lang="en-US" sz="1050" b="1" dirty="0">
                <a:solidFill>
                  <a:srgbClr val="0000CC"/>
                </a:solidFill>
                <a:latin typeface="Calibri" pitchFamily="34" charset="0"/>
                <a:cs typeface="Arial" charset="0"/>
              </a:rPr>
              <a:t> :-</a:t>
            </a:r>
            <a:r>
              <a:rPr lang="en-US" altLang="en-US" sz="1050" b="1" dirty="0">
                <a:solidFill>
                  <a:srgbClr val="0000FF"/>
                </a:solidFill>
                <a:latin typeface="Calibri" pitchFamily="34" charset="0"/>
                <a:cs typeface="Arial" charset="0"/>
              </a:rPr>
              <a:t> </a:t>
            </a:r>
            <a:endParaRPr lang="en-US" altLang="en-US" sz="1050" b="1" dirty="0" smtClean="0">
              <a:solidFill>
                <a:srgbClr val="0000FF"/>
              </a:solidFill>
              <a:latin typeface="Calibri" pitchFamily="34" charset="0"/>
              <a:cs typeface="Arial" charset="0"/>
            </a:endParaRPr>
          </a:p>
          <a:p>
            <a:pPr marL="228600" indent="-228600" eaLnBrk="0" fontAlgn="base" hangingPunct="0">
              <a:spcBef>
                <a:spcPct val="0"/>
              </a:spcBef>
              <a:spcAft>
                <a:spcPct val="0"/>
              </a:spcAft>
              <a:buAutoNum type="arabicParenR"/>
              <a:defRPr/>
            </a:pPr>
            <a:r>
              <a:rPr lang="en-US" sz="1050" b="1" dirty="0" smtClean="0">
                <a:cs typeface="Arial" charset="0"/>
              </a:rPr>
              <a:t>Tool </a:t>
            </a:r>
            <a:r>
              <a:rPr lang="en-US" sz="1050" b="1" dirty="0">
                <a:cs typeface="Arial" charset="0"/>
              </a:rPr>
              <a:t>change as per change </a:t>
            </a:r>
            <a:r>
              <a:rPr lang="en-US" sz="1050" b="1" dirty="0" smtClean="0">
                <a:cs typeface="Arial" charset="0"/>
              </a:rPr>
              <a:t>job</a:t>
            </a:r>
          </a:p>
          <a:p>
            <a:pPr eaLnBrk="0" fontAlgn="base" hangingPunct="0">
              <a:spcBef>
                <a:spcPct val="0"/>
              </a:spcBef>
              <a:spcAft>
                <a:spcPct val="0"/>
              </a:spcAft>
              <a:defRPr/>
            </a:pPr>
            <a:r>
              <a:rPr lang="en-US" sz="1050" b="1" dirty="0" smtClean="0">
                <a:cs typeface="Arial" charset="0"/>
              </a:rPr>
              <a:t> </a:t>
            </a:r>
            <a:endParaRPr lang="en-US" sz="1050" dirty="0">
              <a:cs typeface="Arial" charset="0"/>
            </a:endParaRPr>
          </a:p>
          <a:p>
            <a:pPr eaLnBrk="0" fontAlgn="base" hangingPunct="0">
              <a:spcBef>
                <a:spcPct val="0"/>
              </a:spcBef>
              <a:spcAft>
                <a:spcPct val="0"/>
              </a:spcAft>
              <a:defRPr/>
            </a:pPr>
            <a:r>
              <a:rPr lang="en-US" altLang="en-US" sz="1050" b="1" dirty="0" smtClean="0">
                <a:solidFill>
                  <a:srgbClr val="0000FF"/>
                </a:solidFill>
                <a:latin typeface="Calibri" pitchFamily="34" charset="0"/>
                <a:cs typeface="Arial" charset="0"/>
              </a:rPr>
              <a:t>2)</a:t>
            </a:r>
            <a:r>
              <a:rPr lang="en-US" altLang="en-US" sz="1050" b="1" dirty="0">
                <a:latin typeface="Calibri" pitchFamily="34" charset="0"/>
                <a:cs typeface="Arial" charset="0"/>
              </a:rPr>
              <a:t> Require deferent insert grid job ( A157-0.8, &amp; </a:t>
            </a:r>
            <a:r>
              <a:rPr lang="en-US" altLang="en-US" sz="1050" b="1" dirty="0" smtClean="0">
                <a:latin typeface="Calibri" pitchFamily="34" charset="0"/>
                <a:cs typeface="Arial" charset="0"/>
              </a:rPr>
              <a:t>  A319-0.4</a:t>
            </a:r>
          </a:p>
          <a:p>
            <a:pPr eaLnBrk="0" fontAlgn="base" hangingPunct="0">
              <a:spcBef>
                <a:spcPct val="0"/>
              </a:spcBef>
              <a:spcAft>
                <a:spcPct val="0"/>
              </a:spcAft>
              <a:defRPr/>
            </a:pPr>
            <a:endParaRPr lang="en-US" altLang="en-US" sz="1050" b="1" dirty="0">
              <a:latin typeface="Calibri" pitchFamily="34" charset="0"/>
              <a:cs typeface="Arial" charset="0"/>
            </a:endParaRPr>
          </a:p>
          <a:p>
            <a:pPr eaLnBrk="0" fontAlgn="base" hangingPunct="0">
              <a:spcBef>
                <a:spcPct val="0"/>
              </a:spcBef>
              <a:spcAft>
                <a:spcPct val="0"/>
              </a:spcAft>
              <a:defRPr/>
            </a:pPr>
            <a:r>
              <a:rPr lang="en-US" altLang="en-US" sz="1050" b="1" dirty="0" smtClean="0">
                <a:latin typeface="Calibri" pitchFamily="34" charset="0"/>
                <a:cs typeface="Arial" charset="0"/>
              </a:rPr>
              <a:t>3)</a:t>
            </a:r>
            <a:r>
              <a:rPr lang="en-US" altLang="en-US" sz="1050" b="1" dirty="0">
                <a:latin typeface="Calibri" pitchFamily="34" charset="0"/>
                <a:cs typeface="Arial" charset="0"/>
              </a:rPr>
              <a:t> New two tool improve </a:t>
            </a:r>
          </a:p>
          <a:p>
            <a:pPr eaLnBrk="0" fontAlgn="base" hangingPunct="0">
              <a:spcBef>
                <a:spcPct val="0"/>
              </a:spcBef>
              <a:spcAft>
                <a:spcPct val="0"/>
              </a:spcAft>
              <a:defRPr/>
            </a:pPr>
            <a:endParaRPr lang="en-US" altLang="en-US" sz="1050" dirty="0">
              <a:latin typeface="Calibri" pitchFamily="34" charset="0"/>
            </a:endParaRPr>
          </a:p>
          <a:p>
            <a:pPr eaLnBrk="0" fontAlgn="base" hangingPunct="0">
              <a:spcBef>
                <a:spcPct val="0"/>
              </a:spcBef>
              <a:spcAft>
                <a:spcPct val="0"/>
              </a:spcAft>
              <a:defRPr/>
            </a:pPr>
            <a:endParaRPr lang="en-US" altLang="en-US" sz="1050" b="1" dirty="0">
              <a:solidFill>
                <a:srgbClr val="0000FF"/>
              </a:solidFill>
              <a:latin typeface="Calibri" pitchFamily="34" charset="0"/>
              <a:cs typeface="Arial" charset="0"/>
            </a:endParaRPr>
          </a:p>
        </p:txBody>
      </p:sp>
      <p:sp>
        <p:nvSpPr>
          <p:cNvPr id="234" name="Rectangle 63"/>
          <p:cNvSpPr>
            <a:spLocks noChangeArrowheads="1"/>
          </p:cNvSpPr>
          <p:nvPr/>
        </p:nvSpPr>
        <p:spPr bwMode="auto">
          <a:xfrm>
            <a:off x="3205163" y="3899646"/>
            <a:ext cx="3273425" cy="2817813"/>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RESULT :-</a:t>
            </a:r>
            <a:endParaRPr lang="en-US" altLang="en-US" sz="1050" b="1" dirty="0">
              <a:solidFill>
                <a:srgbClr val="000000"/>
              </a:solidFill>
              <a:latin typeface="Calibri" pitchFamily="34" charset="0"/>
              <a:cs typeface="Calibri" pitchFamily="34" charset="0"/>
            </a:endParaRPr>
          </a:p>
          <a:p>
            <a:pPr eaLnBrk="0" fontAlgn="base" hangingPunct="0">
              <a:spcBef>
                <a:spcPct val="0"/>
              </a:spcBef>
              <a:spcAft>
                <a:spcPct val="0"/>
              </a:spcAft>
              <a:defRPr/>
            </a:pPr>
            <a:r>
              <a:rPr lang="en-US" altLang="en-US" sz="1050" b="1" dirty="0" smtClean="0">
                <a:solidFill>
                  <a:srgbClr val="0000CC"/>
                </a:solidFill>
                <a:latin typeface="Calibri" pitchFamily="34" charset="0"/>
                <a:cs typeface="Calibri" pitchFamily="34" charset="0"/>
              </a:rPr>
              <a:t>             </a:t>
            </a:r>
            <a:r>
              <a:rPr lang="en-US" altLang="en-US" sz="1050" dirty="0" smtClean="0">
                <a:latin typeface="Calibri" pitchFamily="34" charset="0"/>
                <a:cs typeface="Calibri" pitchFamily="34" charset="0"/>
              </a:rPr>
              <a:t>1</a:t>
            </a:r>
            <a:r>
              <a:rPr lang="en-US" altLang="en-US" sz="1050" dirty="0">
                <a:latin typeface="Calibri" pitchFamily="34" charset="0"/>
                <a:cs typeface="Calibri" pitchFamily="34" charset="0"/>
              </a:rPr>
              <a:t>) Save set up time</a:t>
            </a:r>
          </a:p>
          <a:p>
            <a:pPr eaLnBrk="0" fontAlgn="base" hangingPunct="0">
              <a:spcBef>
                <a:spcPct val="0"/>
              </a:spcBef>
              <a:spcAft>
                <a:spcPct val="0"/>
              </a:spcAft>
              <a:defRPr/>
            </a:pPr>
            <a:r>
              <a:rPr lang="en-US" altLang="en-US" sz="1050" dirty="0">
                <a:latin typeface="Calibri" pitchFamily="34" charset="0"/>
                <a:cs typeface="Calibri" pitchFamily="34" charset="0"/>
              </a:rPr>
              <a:t>             </a:t>
            </a:r>
            <a:r>
              <a:rPr lang="en-US" altLang="en-US" sz="1050" dirty="0" smtClean="0">
                <a:latin typeface="Calibri" pitchFamily="34" charset="0"/>
                <a:cs typeface="Calibri" pitchFamily="34" charset="0"/>
              </a:rPr>
              <a:t>2</a:t>
            </a:r>
            <a:r>
              <a:rPr lang="en-US" altLang="en-US" sz="1050" dirty="0">
                <a:latin typeface="Calibri" pitchFamily="34" charset="0"/>
                <a:cs typeface="Calibri" pitchFamily="34" charset="0"/>
              </a:rPr>
              <a:t>) Reduce rejection</a:t>
            </a:r>
          </a:p>
          <a:p>
            <a:pPr eaLnBrk="0" fontAlgn="base" hangingPunct="0">
              <a:spcBef>
                <a:spcPct val="0"/>
              </a:spcBef>
              <a:spcAft>
                <a:spcPct val="0"/>
              </a:spcAft>
              <a:defRPr/>
            </a:pPr>
            <a:r>
              <a:rPr lang="en-US" altLang="en-US" sz="1050" dirty="0">
                <a:latin typeface="Calibri" pitchFamily="34" charset="0"/>
                <a:cs typeface="Calibri" pitchFamily="34" charset="0"/>
              </a:rPr>
              <a:t>             </a:t>
            </a:r>
            <a:r>
              <a:rPr lang="en-US" altLang="en-US" sz="1050" dirty="0" smtClean="0">
                <a:latin typeface="Calibri" pitchFamily="34" charset="0"/>
                <a:cs typeface="Calibri" pitchFamily="34" charset="0"/>
              </a:rPr>
              <a:t>3</a:t>
            </a:r>
            <a:r>
              <a:rPr lang="en-US" altLang="en-US" sz="1050" dirty="0">
                <a:latin typeface="Calibri" pitchFamily="34" charset="0"/>
                <a:cs typeface="Calibri" pitchFamily="34" charset="0"/>
              </a:rPr>
              <a:t>) Increases  production</a:t>
            </a: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p:txBody>
      </p:sp>
      <p:sp>
        <p:nvSpPr>
          <p:cNvPr id="235" name="Rectangle 66"/>
          <p:cNvSpPr>
            <a:spLocks noChangeArrowheads="1"/>
          </p:cNvSpPr>
          <p:nvPr/>
        </p:nvSpPr>
        <p:spPr bwMode="auto">
          <a:xfrm>
            <a:off x="6478588" y="5879259"/>
            <a:ext cx="25130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1000" b="1" smtClean="0">
                <a:solidFill>
                  <a:srgbClr val="0000CC"/>
                </a:solidFill>
                <a:latin typeface="Calibri" pitchFamily="34" charset="0"/>
              </a:rPr>
              <a:t>SCOPE &amp; PLAN FOR HORIZONTAL DEPLOYMENT</a:t>
            </a:r>
          </a:p>
        </p:txBody>
      </p:sp>
      <p:sp>
        <p:nvSpPr>
          <p:cNvPr id="236" name="Rectangle 72"/>
          <p:cNvSpPr>
            <a:spLocks noChangeArrowheads="1"/>
          </p:cNvSpPr>
          <p:nvPr/>
        </p:nvSpPr>
        <p:spPr bwMode="auto">
          <a:xfrm>
            <a:off x="6478588" y="6107859"/>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SR.</a:t>
            </a:r>
          </a:p>
          <a:p>
            <a:pPr algn="ctr" eaLnBrk="0" fontAlgn="base" hangingPunct="0">
              <a:spcBef>
                <a:spcPct val="0"/>
              </a:spcBef>
              <a:spcAft>
                <a:spcPct val="0"/>
              </a:spcAft>
            </a:pPr>
            <a:r>
              <a:rPr lang="en-US" altLang="en-US" sz="900" b="1" smtClean="0">
                <a:solidFill>
                  <a:srgbClr val="000000"/>
                </a:solidFill>
                <a:latin typeface="Calibri" pitchFamily="34" charset="0"/>
              </a:rPr>
              <a:t>NO.</a:t>
            </a:r>
          </a:p>
        </p:txBody>
      </p:sp>
      <p:sp>
        <p:nvSpPr>
          <p:cNvPr id="237" name="Rectangle 73"/>
          <p:cNvSpPr>
            <a:spLocks noChangeArrowheads="1"/>
          </p:cNvSpPr>
          <p:nvPr/>
        </p:nvSpPr>
        <p:spPr bwMode="auto">
          <a:xfrm>
            <a:off x="6707188"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CELL</a:t>
            </a:r>
          </a:p>
        </p:txBody>
      </p:sp>
      <p:sp>
        <p:nvSpPr>
          <p:cNvPr id="238" name="Rectangle 74"/>
          <p:cNvSpPr>
            <a:spLocks noChangeArrowheads="1"/>
          </p:cNvSpPr>
          <p:nvPr/>
        </p:nvSpPr>
        <p:spPr bwMode="auto">
          <a:xfrm>
            <a:off x="7164388" y="6107859"/>
            <a:ext cx="5334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TARGET</a:t>
            </a:r>
          </a:p>
        </p:txBody>
      </p:sp>
      <p:sp>
        <p:nvSpPr>
          <p:cNvPr id="239" name="Rectangle 75"/>
          <p:cNvSpPr>
            <a:spLocks noChangeArrowheads="1"/>
          </p:cNvSpPr>
          <p:nvPr/>
        </p:nvSpPr>
        <p:spPr bwMode="auto">
          <a:xfrm>
            <a:off x="7697788" y="6107859"/>
            <a:ext cx="8366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RESPONSIBILITY</a:t>
            </a:r>
          </a:p>
        </p:txBody>
      </p:sp>
      <p:sp>
        <p:nvSpPr>
          <p:cNvPr id="240" name="Rectangle 76"/>
          <p:cNvSpPr>
            <a:spLocks noChangeArrowheads="1"/>
          </p:cNvSpPr>
          <p:nvPr/>
        </p:nvSpPr>
        <p:spPr bwMode="auto">
          <a:xfrm>
            <a:off x="8534400"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STATUS</a:t>
            </a:r>
          </a:p>
        </p:txBody>
      </p:sp>
      <p:sp>
        <p:nvSpPr>
          <p:cNvPr id="241" name="Rectangle 81"/>
          <p:cNvSpPr>
            <a:spLocks noChangeArrowheads="1"/>
          </p:cNvSpPr>
          <p:nvPr/>
        </p:nvSpPr>
        <p:spPr bwMode="auto">
          <a:xfrm>
            <a:off x="8458200" y="6336459"/>
            <a:ext cx="609600" cy="381000"/>
          </a:xfrm>
          <a:prstGeom prst="rect">
            <a:avLst/>
          </a:prstGeom>
          <a:noFill/>
          <a:ln>
            <a:noFill/>
          </a:ln>
          <a:extLst/>
        </p:spPr>
        <p:txBody>
          <a:bodyPr anchor="ctr"/>
          <a:lstStyle/>
          <a:p>
            <a:pPr algn="ctr" eaLnBrk="0" fontAlgn="base" hangingPunct="0">
              <a:spcBef>
                <a:spcPct val="0"/>
              </a:spcBef>
              <a:spcAft>
                <a:spcPct val="0"/>
              </a:spcAft>
              <a:defRPr/>
            </a:pPr>
            <a:r>
              <a:rPr lang="en-US" altLang="en-US" sz="1050" dirty="0" smtClean="0">
                <a:solidFill>
                  <a:srgbClr val="000000"/>
                </a:solidFill>
                <a:latin typeface="Calibri" pitchFamily="34" charset="0"/>
                <a:cs typeface="Calibri" pitchFamily="34" charset="0"/>
              </a:rPr>
              <a:t>In process</a:t>
            </a:r>
            <a:endParaRPr lang="en-US" altLang="en-US" sz="1050" dirty="0">
              <a:solidFill>
                <a:srgbClr val="000000"/>
              </a:solidFill>
              <a:latin typeface="Calibri" pitchFamily="34" charset="0"/>
              <a:cs typeface="Calibri" pitchFamily="34" charset="0"/>
            </a:endParaRPr>
          </a:p>
        </p:txBody>
      </p:sp>
      <p:sp>
        <p:nvSpPr>
          <p:cNvPr id="242" name="Rectangle 85"/>
          <p:cNvSpPr>
            <a:spLocks noChangeArrowheads="1"/>
          </p:cNvSpPr>
          <p:nvPr/>
        </p:nvSpPr>
        <p:spPr bwMode="auto">
          <a:xfrm>
            <a:off x="6478588" y="3518646"/>
            <a:ext cx="2513012" cy="3048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KAIZEN SUSTENANCE</a:t>
            </a:r>
          </a:p>
        </p:txBody>
      </p:sp>
      <p:sp>
        <p:nvSpPr>
          <p:cNvPr id="243" name="Rectangle 105"/>
          <p:cNvSpPr>
            <a:spLocks noChangeArrowheads="1"/>
          </p:cNvSpPr>
          <p:nvPr/>
        </p:nvSpPr>
        <p:spPr bwMode="auto">
          <a:xfrm>
            <a:off x="152400" y="394446"/>
            <a:ext cx="8839200" cy="6321425"/>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44" name="Line 83"/>
          <p:cNvSpPr>
            <a:spLocks noChangeShapeType="1"/>
          </p:cNvSpPr>
          <p:nvPr/>
        </p:nvSpPr>
        <p:spPr bwMode="auto">
          <a:xfrm>
            <a:off x="6326188" y="2221659"/>
            <a:ext cx="0" cy="268287"/>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245" name="Line 86"/>
          <p:cNvSpPr>
            <a:spLocks noChangeShapeType="1"/>
          </p:cNvSpPr>
          <p:nvPr/>
        </p:nvSpPr>
        <p:spPr bwMode="auto">
          <a:xfrm>
            <a:off x="6326188" y="2147046"/>
            <a:ext cx="0" cy="27305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246" name="Line 87"/>
          <p:cNvSpPr>
            <a:spLocks noChangeShapeType="1"/>
          </p:cNvSpPr>
          <p:nvPr/>
        </p:nvSpPr>
        <p:spPr bwMode="auto">
          <a:xfrm>
            <a:off x="6326188" y="2394696"/>
            <a:ext cx="0" cy="76200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247" name="Rectangle 78"/>
          <p:cNvSpPr>
            <a:spLocks noChangeArrowheads="1"/>
          </p:cNvSpPr>
          <p:nvPr/>
        </p:nvSpPr>
        <p:spPr bwMode="auto">
          <a:xfrm>
            <a:off x="6705600" y="6336459"/>
            <a:ext cx="458788" cy="381000"/>
          </a:xfrm>
          <a:prstGeom prst="rect">
            <a:avLst/>
          </a:prstGeom>
          <a:noFill/>
          <a:ln>
            <a:solidFill>
              <a:schemeClr val="tx1"/>
            </a:solidFill>
          </a:ln>
          <a:extLst/>
        </p:spPr>
        <p:txBody>
          <a:bodyPr anchor="ctr"/>
          <a:lstStyle/>
          <a:p>
            <a:pPr algn="ctr" eaLnBrk="0" fontAlgn="base" hangingPunct="0">
              <a:spcBef>
                <a:spcPct val="0"/>
              </a:spcBef>
              <a:spcAft>
                <a:spcPct val="0"/>
              </a:spcAft>
              <a:defRPr/>
            </a:pPr>
            <a:r>
              <a:rPr lang="en-US" altLang="en-US" sz="900" dirty="0" smtClean="0">
                <a:solidFill>
                  <a:srgbClr val="000000"/>
                </a:solidFill>
                <a:latin typeface="Calibri" pitchFamily="34" charset="0"/>
                <a:cs typeface="Calibri" pitchFamily="34" charset="0"/>
              </a:rPr>
              <a:t>CNC-02</a:t>
            </a:r>
            <a:endParaRPr lang="en-US" altLang="en-US" sz="900" dirty="0">
              <a:solidFill>
                <a:srgbClr val="000000"/>
              </a:solidFill>
              <a:latin typeface="Calibri" pitchFamily="34" charset="0"/>
              <a:cs typeface="Calibri" pitchFamily="34" charset="0"/>
            </a:endParaRPr>
          </a:p>
        </p:txBody>
      </p:sp>
      <p:sp>
        <p:nvSpPr>
          <p:cNvPr id="248" name="Rectangle 78"/>
          <p:cNvSpPr>
            <a:spLocks noChangeArrowheads="1"/>
          </p:cNvSpPr>
          <p:nvPr/>
        </p:nvSpPr>
        <p:spPr bwMode="auto">
          <a:xfrm>
            <a:off x="6478588" y="6336459"/>
            <a:ext cx="228600"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49" name="Rectangle 88"/>
          <p:cNvSpPr>
            <a:spLocks noChangeArrowheads="1"/>
          </p:cNvSpPr>
          <p:nvPr/>
        </p:nvSpPr>
        <p:spPr bwMode="auto">
          <a:xfrm>
            <a:off x="6478588" y="3823447"/>
            <a:ext cx="2513012" cy="1045714"/>
          </a:xfrm>
          <a:prstGeom prst="rect">
            <a:avLst/>
          </a:prstGeom>
          <a:noFill/>
          <a:ln>
            <a:solidFill>
              <a:schemeClr val="tx1"/>
            </a:solidFill>
          </a:ln>
          <a:extLst/>
        </p:spPr>
        <p:txBody>
          <a:bodyPr/>
          <a:lstStyle/>
          <a:p>
            <a:pPr eaLnBrk="0" fontAlgn="base" hangingPunct="0">
              <a:spcBef>
                <a:spcPct val="0"/>
              </a:spcBef>
              <a:spcAft>
                <a:spcPct val="0"/>
              </a:spcAft>
              <a:defRPr/>
            </a:pPr>
            <a:r>
              <a:rPr lang="en-US" sz="1050" b="1" dirty="0">
                <a:solidFill>
                  <a:srgbClr val="0000CC"/>
                </a:solidFill>
                <a:latin typeface="Calibri"/>
                <a:cs typeface="Arial" charset="0"/>
              </a:rPr>
              <a:t>WHAT TO </a:t>
            </a:r>
            <a:r>
              <a:rPr lang="en-US" sz="1050" b="1" dirty="0" smtClean="0">
                <a:solidFill>
                  <a:srgbClr val="0000CC"/>
                </a:solidFill>
                <a:latin typeface="Calibri"/>
                <a:cs typeface="Arial" charset="0"/>
              </a:rPr>
              <a:t>DO:- </a:t>
            </a:r>
            <a:r>
              <a:rPr lang="en-US" sz="1050" dirty="0" smtClean="0">
                <a:latin typeface="Calibri"/>
                <a:cs typeface="Arial" charset="0"/>
              </a:rPr>
              <a:t>Reduce set up time</a:t>
            </a:r>
          </a:p>
          <a:p>
            <a:pPr eaLnBrk="0" fontAlgn="base" hangingPunct="0">
              <a:spcBef>
                <a:spcPct val="0"/>
              </a:spcBef>
              <a:spcAft>
                <a:spcPct val="0"/>
              </a:spcAft>
              <a:defRPr/>
            </a:pPr>
            <a:endParaRPr lang="en-US" sz="1050" dirty="0">
              <a:latin typeface="Calibri"/>
              <a:cs typeface="Arial" charset="0"/>
            </a:endParaRPr>
          </a:p>
          <a:p>
            <a:pPr eaLnBrk="0" fontAlgn="base" hangingPunct="0">
              <a:spcBef>
                <a:spcPct val="0"/>
              </a:spcBef>
              <a:spcAft>
                <a:spcPct val="0"/>
              </a:spcAft>
              <a:defRPr/>
            </a:pPr>
            <a:endParaRPr lang="en-US" sz="1050" dirty="0" smtClean="0">
              <a:latin typeface="Calibri"/>
              <a:cs typeface="Arial" charset="0"/>
            </a:endParaRPr>
          </a:p>
          <a:p>
            <a:pPr eaLnBrk="0" fontAlgn="base" hangingPunct="0">
              <a:spcBef>
                <a:spcPct val="0"/>
              </a:spcBef>
              <a:spcAft>
                <a:spcPct val="0"/>
              </a:spcAft>
              <a:defRPr/>
            </a:pPr>
            <a:endParaRPr lang="en-US" sz="1050" dirty="0" smtClean="0">
              <a:latin typeface="Calibri"/>
              <a:cs typeface="Arial" charset="0"/>
            </a:endParaRPr>
          </a:p>
          <a:p>
            <a:pPr eaLnBrk="0" fontAlgn="base" hangingPunct="0">
              <a:spcBef>
                <a:spcPct val="0"/>
              </a:spcBef>
              <a:spcAft>
                <a:spcPct val="0"/>
              </a:spcAft>
              <a:defRPr/>
            </a:pPr>
            <a:r>
              <a:rPr lang="en-US" sz="1050" b="1" dirty="0" smtClean="0">
                <a:solidFill>
                  <a:srgbClr val="0000CC"/>
                </a:solidFill>
                <a:latin typeface="Calibri"/>
                <a:cs typeface="Arial" charset="0"/>
              </a:rPr>
              <a:t>HOW </a:t>
            </a:r>
            <a:r>
              <a:rPr lang="en-US" sz="1050" b="1" dirty="0">
                <a:solidFill>
                  <a:srgbClr val="0000CC"/>
                </a:solidFill>
                <a:latin typeface="Calibri"/>
                <a:cs typeface="Arial" charset="0"/>
              </a:rPr>
              <a:t>TO DO:-</a:t>
            </a:r>
            <a:r>
              <a:rPr lang="en-US" sz="1050" dirty="0">
                <a:solidFill>
                  <a:srgbClr val="000000"/>
                </a:solidFill>
                <a:cs typeface="Arial" charset="0"/>
              </a:rPr>
              <a:t> </a:t>
            </a:r>
            <a:r>
              <a:rPr lang="en-US" sz="1050" dirty="0" smtClean="0">
                <a:solidFill>
                  <a:srgbClr val="000000"/>
                </a:solidFill>
                <a:cs typeface="Arial" charset="0"/>
              </a:rPr>
              <a:t>Insert two tool in machine</a:t>
            </a:r>
            <a:r>
              <a:rPr lang="en-US" sz="1050" dirty="0">
                <a:solidFill>
                  <a:srgbClr val="000000"/>
                </a:solidFill>
                <a:cs typeface="Arial" charset="0"/>
              </a:rPr>
              <a:t>		</a:t>
            </a:r>
            <a:r>
              <a:rPr lang="en-US" sz="1050" dirty="0" smtClean="0">
                <a:solidFill>
                  <a:srgbClr val="000000"/>
                </a:solidFill>
                <a:cs typeface="Arial" charset="0"/>
              </a:rPr>
              <a:t>		</a:t>
            </a:r>
          </a:p>
          <a:p>
            <a:pPr>
              <a:defRPr/>
            </a:pPr>
            <a:r>
              <a:rPr lang="en-US" sz="1050" b="1" dirty="0" smtClean="0">
                <a:solidFill>
                  <a:srgbClr val="0000CC"/>
                </a:solidFill>
                <a:latin typeface="Calibri"/>
                <a:cs typeface="Arial" charset="0"/>
              </a:rPr>
              <a:t>FREQUENCY </a:t>
            </a:r>
            <a:r>
              <a:rPr lang="en-US" sz="1050" b="1" smtClean="0">
                <a:solidFill>
                  <a:srgbClr val="0000CC"/>
                </a:solidFill>
                <a:latin typeface="Calibri"/>
                <a:cs typeface="Arial" charset="0"/>
              </a:rPr>
              <a:t>:- </a:t>
            </a:r>
            <a:endParaRPr lang="en-US" sz="1050" b="1" dirty="0" smtClean="0">
              <a:solidFill>
                <a:srgbClr val="0000CC"/>
              </a:solidFill>
              <a:latin typeface="Calibri"/>
              <a:cs typeface="Arial" charset="0"/>
            </a:endParaRPr>
          </a:p>
        </p:txBody>
      </p:sp>
      <p:sp>
        <p:nvSpPr>
          <p:cNvPr id="250" name="TextBox 4"/>
          <p:cNvSpPr txBox="1">
            <a:spLocks noChangeArrowheads="1"/>
          </p:cNvSpPr>
          <p:nvPr/>
        </p:nvSpPr>
        <p:spPr bwMode="auto">
          <a:xfrm>
            <a:off x="1182688" y="476996"/>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P15</a:t>
            </a:r>
          </a:p>
        </p:txBody>
      </p:sp>
      <p:sp>
        <p:nvSpPr>
          <p:cNvPr id="251" name="Rounded Rectangle 95"/>
          <p:cNvSpPr>
            <a:spLocks noChangeArrowheads="1"/>
          </p:cNvSpPr>
          <p:nvPr/>
        </p:nvSpPr>
        <p:spPr bwMode="auto">
          <a:xfrm>
            <a:off x="5562600" y="3618659"/>
            <a:ext cx="914400" cy="280987"/>
          </a:xfrm>
          <a:prstGeom prst="roundRect">
            <a:avLst>
              <a:gd name="adj" fmla="val 16667"/>
            </a:avLst>
          </a:prstGeom>
          <a:solidFill>
            <a:srgbClr val="00B050"/>
          </a:solidFill>
          <a:ln>
            <a:noFill/>
          </a:ln>
          <a:extLst/>
        </p:spPr>
        <p:txBody>
          <a:bodyPr>
            <a:spAutoFit/>
          </a:bodyPr>
          <a:lstStyle/>
          <a:p>
            <a:pPr algn="ctr" fontAlgn="base">
              <a:spcBef>
                <a:spcPct val="0"/>
              </a:spcBef>
              <a:spcAft>
                <a:spcPct val="0"/>
              </a:spcAft>
              <a:defRPr/>
            </a:pPr>
            <a:r>
              <a:rPr lang="en-US" altLang="en-US" sz="1050" dirty="0">
                <a:solidFill>
                  <a:srgbClr val="FFFFFF"/>
                </a:solidFill>
                <a:latin typeface="Calibri" pitchFamily="34" charset="0"/>
                <a:cs typeface="Calibri" pitchFamily="34" charset="0"/>
              </a:rPr>
              <a:t>After</a:t>
            </a:r>
          </a:p>
        </p:txBody>
      </p:sp>
      <p:sp>
        <p:nvSpPr>
          <p:cNvPr id="252" name="Rectangle 82"/>
          <p:cNvSpPr>
            <a:spLocks noChangeArrowheads="1"/>
          </p:cNvSpPr>
          <p:nvPr/>
        </p:nvSpPr>
        <p:spPr bwMode="auto">
          <a:xfrm>
            <a:off x="152400" y="5423646"/>
            <a:ext cx="3048000" cy="381000"/>
          </a:xfrm>
          <a:prstGeom prst="rect">
            <a:avLst/>
          </a:prstGeom>
          <a:noFill/>
          <a:ln w="9525">
            <a:noFill/>
            <a:miter lim="800000"/>
            <a:headEnd/>
            <a:tailEnd/>
          </a:ln>
        </p:spPr>
        <p:txBody>
          <a:bodyPr/>
          <a:lstStyle/>
          <a:p>
            <a:pPr eaLnBrk="0" fontAlgn="base" hangingPunct="0">
              <a:spcBef>
                <a:spcPct val="0"/>
              </a:spcBef>
              <a:spcAft>
                <a:spcPct val="0"/>
              </a:spcAft>
              <a:defRPr/>
            </a:pPr>
            <a:r>
              <a:rPr lang="en-US" sz="1200" b="1" dirty="0">
                <a:solidFill>
                  <a:srgbClr val="0000FF"/>
                </a:solidFill>
                <a:latin typeface="Calibri" pitchFamily="34" charset="0"/>
                <a:cs typeface="Arial" charset="0"/>
              </a:rPr>
              <a:t>ROOT CAUSE </a:t>
            </a:r>
            <a:r>
              <a:rPr lang="en-US" sz="1200" b="1" dirty="0" smtClean="0">
                <a:latin typeface="Calibri" pitchFamily="34" charset="0"/>
                <a:cs typeface="Arial" charset="0"/>
              </a:rPr>
              <a:t>: </a:t>
            </a:r>
            <a:r>
              <a:rPr lang="en-US" sz="1200" dirty="0" smtClean="0">
                <a:latin typeface="Calibri" pitchFamily="34" charset="0"/>
                <a:cs typeface="Arial" charset="0"/>
              </a:rPr>
              <a:t>New tool to be improve </a:t>
            </a:r>
            <a:endParaRPr lang="en-US" altLang="en-US" sz="1200" dirty="0">
              <a:latin typeface="Calibri" pitchFamily="34" charset="0"/>
              <a:cs typeface="Arial" charset="0"/>
            </a:endParaRPr>
          </a:p>
        </p:txBody>
      </p:sp>
      <p:sp>
        <p:nvSpPr>
          <p:cNvPr id="253" name="Oval 3"/>
          <p:cNvSpPr>
            <a:spLocks noChangeArrowheads="1"/>
          </p:cNvSpPr>
          <p:nvPr/>
        </p:nvSpPr>
        <p:spPr bwMode="auto">
          <a:xfrm>
            <a:off x="882650" y="2147046"/>
            <a:ext cx="496888" cy="1143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254" name="Rectangle 79"/>
          <p:cNvSpPr>
            <a:spLocks noChangeArrowheads="1"/>
          </p:cNvSpPr>
          <p:nvPr/>
        </p:nvSpPr>
        <p:spPr bwMode="auto">
          <a:xfrm>
            <a:off x="6478588" y="6338046"/>
            <a:ext cx="227012"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55" name="Rectangle 73"/>
          <p:cNvSpPr>
            <a:spLocks noChangeArrowheads="1"/>
          </p:cNvSpPr>
          <p:nvPr/>
        </p:nvSpPr>
        <p:spPr bwMode="auto">
          <a:xfrm>
            <a:off x="6478588" y="6338046"/>
            <a:ext cx="228600"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1</a:t>
            </a:r>
            <a:endParaRPr lang="en-US" altLang="en-US" sz="1050" b="1" dirty="0">
              <a:solidFill>
                <a:srgbClr val="000000"/>
              </a:solidFill>
              <a:latin typeface="Calibri" pitchFamily="34" charset="0"/>
              <a:cs typeface="Calibri" pitchFamily="34" charset="0"/>
            </a:endParaRPr>
          </a:p>
        </p:txBody>
      </p:sp>
      <p:sp>
        <p:nvSpPr>
          <p:cNvPr id="256" name="Rectangle 73"/>
          <p:cNvSpPr>
            <a:spLocks noChangeArrowheads="1"/>
          </p:cNvSpPr>
          <p:nvPr/>
        </p:nvSpPr>
        <p:spPr bwMode="auto">
          <a:xfrm>
            <a:off x="8534400" y="6338046"/>
            <a:ext cx="457200" cy="379413"/>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57" name="Rectangle 73"/>
          <p:cNvSpPr>
            <a:spLocks noChangeArrowheads="1"/>
          </p:cNvSpPr>
          <p:nvPr/>
        </p:nvSpPr>
        <p:spPr bwMode="auto">
          <a:xfrm>
            <a:off x="8534400" y="6338046"/>
            <a:ext cx="457200" cy="377825"/>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58" name="Oval 2"/>
          <p:cNvSpPr>
            <a:spLocks noChangeArrowheads="1"/>
          </p:cNvSpPr>
          <p:nvPr/>
        </p:nvSpPr>
        <p:spPr bwMode="auto">
          <a:xfrm>
            <a:off x="609600" y="2355009"/>
            <a:ext cx="273050" cy="3254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259" name="Oval 5"/>
          <p:cNvSpPr>
            <a:spLocks noChangeArrowheads="1"/>
          </p:cNvSpPr>
          <p:nvPr/>
        </p:nvSpPr>
        <p:spPr bwMode="auto">
          <a:xfrm>
            <a:off x="3733800" y="2518521"/>
            <a:ext cx="1031875" cy="7715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260" name="Rectangle 47"/>
          <p:cNvSpPr>
            <a:spLocks noChangeArrowheads="1"/>
          </p:cNvSpPr>
          <p:nvPr/>
        </p:nvSpPr>
        <p:spPr bwMode="auto">
          <a:xfrm>
            <a:off x="6479882" y="1850048"/>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FINISH</a:t>
            </a:r>
          </a:p>
        </p:txBody>
      </p:sp>
      <p:cxnSp>
        <p:nvCxnSpPr>
          <p:cNvPr id="262" name="Straight Connector 7"/>
          <p:cNvCxnSpPr>
            <a:cxnSpLocks noChangeShapeType="1"/>
          </p:cNvCxnSpPr>
          <p:nvPr/>
        </p:nvCxnSpPr>
        <p:spPr bwMode="auto">
          <a:xfrm>
            <a:off x="995363" y="2221659"/>
            <a:ext cx="0" cy="8397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cxnSp>
        <p:nvCxnSpPr>
          <p:cNvPr id="263" name="Straight Connector 12"/>
          <p:cNvCxnSpPr>
            <a:cxnSpLocks noChangeShapeType="1"/>
          </p:cNvCxnSpPr>
          <p:nvPr/>
        </p:nvCxnSpPr>
        <p:spPr bwMode="auto">
          <a:xfrm>
            <a:off x="3429000" y="2832846"/>
            <a:ext cx="0" cy="7858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264" name="Rounded Rectangle 15"/>
          <p:cNvSpPr>
            <a:spLocks noChangeArrowheads="1"/>
          </p:cNvSpPr>
          <p:nvPr/>
        </p:nvSpPr>
        <p:spPr bwMode="auto">
          <a:xfrm>
            <a:off x="3505200" y="2980484"/>
            <a:ext cx="228600" cy="38576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cxnSp>
        <p:nvCxnSpPr>
          <p:cNvPr id="265" name="Straight Arrow Connector 17"/>
          <p:cNvCxnSpPr>
            <a:cxnSpLocks noChangeShapeType="1"/>
          </p:cNvCxnSpPr>
          <p:nvPr/>
        </p:nvCxnSpPr>
        <p:spPr bwMode="auto">
          <a:xfrm>
            <a:off x="3490913" y="2832846"/>
            <a:ext cx="0" cy="6858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266" name="Straight Connector 30"/>
          <p:cNvCxnSpPr>
            <a:cxnSpLocks noChangeShapeType="1"/>
            <a:endCxn id="264" idx="2"/>
          </p:cNvCxnSpPr>
          <p:nvPr/>
        </p:nvCxnSpPr>
        <p:spPr bwMode="auto">
          <a:xfrm>
            <a:off x="3505200" y="2832846"/>
            <a:ext cx="114300" cy="533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267" name="Rounded Rectangle 95"/>
          <p:cNvSpPr>
            <a:spLocks noChangeArrowheads="1"/>
          </p:cNvSpPr>
          <p:nvPr/>
        </p:nvSpPr>
        <p:spPr bwMode="auto">
          <a:xfrm>
            <a:off x="2295525" y="3618659"/>
            <a:ext cx="914400" cy="280987"/>
          </a:xfrm>
          <a:prstGeom prst="roundRect">
            <a:avLst>
              <a:gd name="adj" fmla="val 16667"/>
            </a:avLst>
          </a:prstGeom>
          <a:solidFill>
            <a:srgbClr val="FF0000"/>
          </a:solidFill>
          <a:ln>
            <a:noFill/>
          </a:ln>
          <a:extLst/>
        </p:spPr>
        <p:txBody>
          <a:bodyPr>
            <a:spAutoFit/>
          </a:bodyPr>
          <a:lstStyle/>
          <a:p>
            <a:pPr algn="ctr" fontAlgn="base">
              <a:spcBef>
                <a:spcPct val="0"/>
              </a:spcBef>
              <a:spcAft>
                <a:spcPct val="0"/>
              </a:spcAft>
              <a:defRPr/>
            </a:pPr>
            <a:r>
              <a:rPr lang="en-US" altLang="en-US" sz="1050" dirty="0">
                <a:solidFill>
                  <a:srgbClr val="FFFFFF"/>
                </a:solidFill>
                <a:latin typeface="Calibri" pitchFamily="34" charset="0"/>
                <a:cs typeface="Calibri" pitchFamily="34" charset="0"/>
              </a:rPr>
              <a:t>Before</a:t>
            </a:r>
          </a:p>
        </p:txBody>
      </p:sp>
      <p:sp>
        <p:nvSpPr>
          <p:cNvPr id="98" name="Rectangle 78"/>
          <p:cNvSpPr>
            <a:spLocks noChangeArrowheads="1"/>
          </p:cNvSpPr>
          <p:nvPr/>
        </p:nvSpPr>
        <p:spPr bwMode="auto">
          <a:xfrm>
            <a:off x="7162183" y="6338046"/>
            <a:ext cx="535606" cy="381000"/>
          </a:xfrm>
          <a:prstGeom prst="rect">
            <a:avLst/>
          </a:prstGeom>
          <a:noFill/>
          <a:ln>
            <a:solidFill>
              <a:schemeClr val="tx1"/>
            </a:solidFill>
          </a:ln>
          <a:extLst/>
        </p:spPr>
        <p:txBody>
          <a:bodyPr anchor="ctr"/>
          <a:lstStyle/>
          <a:p>
            <a:pPr algn="ctr" eaLnBrk="0" fontAlgn="base" hangingPunct="0">
              <a:spcBef>
                <a:spcPct val="0"/>
              </a:spcBef>
              <a:spcAft>
                <a:spcPct val="0"/>
              </a:spcAft>
              <a:defRPr/>
            </a:pPr>
            <a:r>
              <a:rPr lang="en-US" altLang="en-US" sz="900" dirty="0" smtClean="0">
                <a:solidFill>
                  <a:srgbClr val="000000"/>
                </a:solidFill>
                <a:latin typeface="Calibri" pitchFamily="34" charset="0"/>
                <a:cs typeface="Calibri" pitchFamily="34" charset="0"/>
              </a:rPr>
              <a:t>30 </a:t>
            </a:r>
            <a:r>
              <a:rPr lang="en-US" altLang="en-US" sz="900" dirty="0" err="1" smtClean="0">
                <a:solidFill>
                  <a:srgbClr val="000000"/>
                </a:solidFill>
                <a:latin typeface="Calibri" pitchFamily="34" charset="0"/>
                <a:cs typeface="Calibri" pitchFamily="34" charset="0"/>
              </a:rPr>
              <a:t>feb</a:t>
            </a:r>
            <a:r>
              <a:rPr lang="en-US" altLang="en-US" sz="900" dirty="0" smtClean="0">
                <a:solidFill>
                  <a:srgbClr val="000000"/>
                </a:solidFill>
                <a:latin typeface="Calibri" pitchFamily="34" charset="0"/>
                <a:cs typeface="Calibri" pitchFamily="34" charset="0"/>
              </a:rPr>
              <a:t> 2017</a:t>
            </a:r>
            <a:endParaRPr lang="en-US" altLang="en-US" sz="900" dirty="0">
              <a:solidFill>
                <a:srgbClr val="000000"/>
              </a:solidFill>
              <a:latin typeface="Calibri" pitchFamily="34" charset="0"/>
              <a:cs typeface="Calibri" pitchFamily="34" charset="0"/>
            </a:endParaRPr>
          </a:p>
        </p:txBody>
      </p:sp>
      <p:sp>
        <p:nvSpPr>
          <p:cNvPr id="99" name="Rectangle 78"/>
          <p:cNvSpPr>
            <a:spLocks noChangeArrowheads="1"/>
          </p:cNvSpPr>
          <p:nvPr/>
        </p:nvSpPr>
        <p:spPr bwMode="auto">
          <a:xfrm>
            <a:off x="7697788" y="6338046"/>
            <a:ext cx="836612" cy="381000"/>
          </a:xfrm>
          <a:prstGeom prst="rect">
            <a:avLst/>
          </a:prstGeom>
          <a:noFill/>
          <a:ln>
            <a:solidFill>
              <a:schemeClr val="tx1"/>
            </a:solidFill>
          </a:ln>
          <a:extLst/>
        </p:spPr>
        <p:txBody>
          <a:bodyPr anchor="ctr"/>
          <a:lstStyle/>
          <a:p>
            <a:pPr algn="ctr" eaLnBrk="0" fontAlgn="base" hangingPunct="0">
              <a:spcBef>
                <a:spcPct val="0"/>
              </a:spcBef>
              <a:spcAft>
                <a:spcPct val="0"/>
              </a:spcAft>
              <a:defRPr/>
            </a:pPr>
            <a:r>
              <a:rPr lang="en-US" altLang="en-US" sz="900" dirty="0" smtClean="0">
                <a:solidFill>
                  <a:srgbClr val="000000"/>
                </a:solidFill>
                <a:latin typeface="Calibri" pitchFamily="34" charset="0"/>
                <a:cs typeface="Calibri" pitchFamily="34" charset="0"/>
              </a:rPr>
              <a:t>Vinod Jadhav</a:t>
            </a:r>
            <a:endParaRPr lang="en-US" altLang="en-US" sz="900" dirty="0">
              <a:solidFill>
                <a:srgbClr val="000000"/>
              </a:solidFill>
              <a:latin typeface="Calibri" pitchFamily="34" charset="0"/>
              <a:cs typeface="Calibri" pitchFamily="34" charset="0"/>
            </a:endParaRPr>
          </a:p>
        </p:txBody>
      </p:sp>
      <p:graphicFrame>
        <p:nvGraphicFramePr>
          <p:cNvPr id="103" name="Chart 102"/>
          <p:cNvGraphicFramePr>
            <a:graphicFrameLocks/>
          </p:cNvGraphicFramePr>
          <p:nvPr>
            <p:extLst>
              <p:ext uri="{D42A27DB-BD31-4B8C-83A1-F6EECF244321}">
                <p14:modId xmlns:p14="http://schemas.microsoft.com/office/powerpoint/2010/main" val="1978987453"/>
              </p:ext>
            </p:extLst>
          </p:nvPr>
        </p:nvGraphicFramePr>
        <p:xfrm>
          <a:off x="3194050" y="4661645"/>
          <a:ext cx="1762125" cy="205422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5" name="Chart 104"/>
          <p:cNvGraphicFramePr>
            <a:graphicFrameLocks/>
          </p:cNvGraphicFramePr>
          <p:nvPr>
            <p:extLst>
              <p:ext uri="{D42A27DB-BD31-4B8C-83A1-F6EECF244321}">
                <p14:modId xmlns:p14="http://schemas.microsoft.com/office/powerpoint/2010/main" val="2927574698"/>
              </p:ext>
            </p:extLst>
          </p:nvPr>
        </p:nvGraphicFramePr>
        <p:xfrm>
          <a:off x="4956175" y="4661645"/>
          <a:ext cx="1635919" cy="2054226"/>
        </p:xfrm>
        <a:graphic>
          <a:graphicData uri="http://schemas.openxmlformats.org/drawingml/2006/chart">
            <c:chart xmlns:c="http://schemas.openxmlformats.org/drawingml/2006/chart" xmlns:r="http://schemas.openxmlformats.org/officeDocument/2006/relationships" r:id="rId6"/>
          </a:graphicData>
        </a:graphic>
      </p:graphicFrame>
      <p:sp>
        <p:nvSpPr>
          <p:cNvPr id="106" name="TextBox 4"/>
          <p:cNvSpPr txBox="1"/>
          <p:nvPr/>
        </p:nvSpPr>
        <p:spPr>
          <a:xfrm>
            <a:off x="187324" y="2002448"/>
            <a:ext cx="3006726" cy="1616211"/>
          </a:xfrm>
          <a:prstGeom prst="rect">
            <a:avLst/>
          </a:prstGeom>
          <a:solidFill>
            <a:schemeClr val="accent6">
              <a:lumMod val="20000"/>
              <a:lumOff val="80000"/>
            </a:schemeClr>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b="1" dirty="0" smtClean="0"/>
              <a:t>Two deferent cartage use in one which required to change as change job</a:t>
            </a:r>
            <a:endParaRPr lang="en-US" sz="1800" b="1" dirty="0"/>
          </a:p>
        </p:txBody>
      </p:sp>
      <p:pic>
        <p:nvPicPr>
          <p:cNvPr id="107" name="Picture 2" descr="P:\VIJAY\KAIZEN\IMG_20170127_143520.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2063" y="1988840"/>
            <a:ext cx="1605050" cy="1629819"/>
          </a:xfrm>
          <a:prstGeom prst="rect">
            <a:avLst/>
          </a:prstGeom>
          <a:noFill/>
          <a:extLst>
            <a:ext uri="{909E8E84-426E-40DD-AFC4-6F175D3DCCD1}">
              <a14:hiddenFill xmlns:a14="http://schemas.microsoft.com/office/drawing/2010/main">
                <a:solidFill>
                  <a:srgbClr val="FFFFFF"/>
                </a:solidFill>
              </a14:hiddenFill>
            </a:ext>
          </a:extLst>
        </p:spPr>
      </p:pic>
      <p:pic>
        <p:nvPicPr>
          <p:cNvPr id="108" name="Picture 3" descr="P:\VIJAY\KAIZEN\IMG_20170127_14392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837113" y="1984045"/>
            <a:ext cx="1642769" cy="16346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636</TotalTime>
  <Words>297</Words>
  <Application>Microsoft Office PowerPoint</Application>
  <PresentationFormat>On-screen Show (4:3)</PresentationFormat>
  <Paragraphs>89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123</cp:revision>
  <cp:lastPrinted>2016-10-09T08:06:13Z</cp:lastPrinted>
  <dcterms:created xsi:type="dcterms:W3CDTF">2006-08-16T00:00:00Z</dcterms:created>
  <dcterms:modified xsi:type="dcterms:W3CDTF">2017-04-29T07:57:12Z</dcterms:modified>
</cp:coreProperties>
</file>